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5" r:id="rId4"/>
    <p:sldId id="264" r:id="rId5"/>
    <p:sldId id="277" r:id="rId6"/>
    <p:sldId id="280" r:id="rId7"/>
    <p:sldId id="284" r:id="rId8"/>
    <p:sldId id="278" r:id="rId9"/>
    <p:sldId id="285" r:id="rId10"/>
    <p:sldId id="279" r:id="rId11"/>
    <p:sldId id="281" r:id="rId12"/>
    <p:sldId id="286" r:id="rId13"/>
    <p:sldId id="270" r:id="rId14"/>
    <p:sldId id="258" r:id="rId15"/>
    <p:sldId id="282" r:id="rId16"/>
    <p:sldId id="259" r:id="rId17"/>
    <p:sldId id="260" r:id="rId18"/>
    <p:sldId id="283" r:id="rId19"/>
    <p:sldId id="257" r:id="rId20"/>
    <p:sldId id="276" r:id="rId21"/>
    <p:sldId id="261" r:id="rId22"/>
    <p:sldId id="263" r:id="rId23"/>
    <p:sldId id="266" r:id="rId24"/>
    <p:sldId id="265" r:id="rId25"/>
    <p:sldId id="267" r:id="rId26"/>
    <p:sldId id="268" r:id="rId27"/>
    <p:sldId id="269" r:id="rId28"/>
    <p:sldId id="273" r:id="rId29"/>
    <p:sldId id="271" r:id="rId30"/>
    <p:sldId id="27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ehyuk Choi (Student)" initials="JC(" lastIdx="1" clrIdx="0">
    <p:extLst>
      <p:ext uri="{19B8F6BF-5375-455C-9EA6-DF929625EA0E}">
        <p15:presenceInfo xmlns:p15="http://schemas.microsoft.com/office/powerpoint/2012/main" userId="S::jchoi154@sundevils.asu.edu::f2480e39-a377-4d19-95f8-cebcc84a34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8"/>
    <p:restoredTop sz="92992"/>
  </p:normalViewPr>
  <p:slideViewPr>
    <p:cSldViewPr snapToGrid="0" snapToObjects="1">
      <p:cViewPr>
        <p:scale>
          <a:sx n="101" d="100"/>
          <a:sy n="101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04T14:16:46.018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A869-198F-854F-B55C-D98358FFF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7F333-8BE9-7D4E-BE02-0AFF8934A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6A562-5901-7E48-B094-CEEAD2F3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122A3-6296-0B40-9EDA-7C340A392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ED07B-36A4-3A46-B364-06387EED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8E47-5C83-9748-B938-CABEE334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A207F-B7EF-634A-9058-0A38FE487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19228-5AAF-8C4C-8D55-E98E1C2D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A66E5-2D02-2946-8E51-31B5C4F3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E66B5-98A3-6C47-B3B6-FD881EFB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69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F4520-46F4-8749-A323-1D082A8C52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0C376-5DDC-E047-9821-E77EC6C71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BD9EA-EEA3-6547-9E03-0746DF012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FE63C-D1DC-CC45-936D-FA9CC84EE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93650-5084-3642-ADC9-36107F75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5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F5BD-2F29-E04F-B374-CA9201CE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2506E-3939-E74A-AF7E-2A1E7C8B0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DF8E5-8587-5540-986F-E59E7497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3805F-B4B3-384A-9A8E-A5D90921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BE9EA-E327-BC4C-8ADB-4C47BB00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6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45068-D56E-A442-B040-AA719ACDA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C141F-47ED-CA4B-989B-1B637CF81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B5833-0B43-5342-BD38-A4AA48435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449B1-A34E-954A-8FF6-E18D3231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E9289-BF85-1E42-A2F5-35E5034D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73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2E727-2798-E04F-8347-42C82BE1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40CEE-EE0F-0E44-86EB-B0BF19AF2F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8D4FC-3A67-BB44-935F-4AD71332F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61D15-0FF8-B84E-93AC-E5A87B57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C6683-54AF-EE4B-90A0-672764811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A4DDF-41A9-DC43-96A8-9C463A9C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13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0DDD-1955-6D49-8EA0-5C5C8538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7ABA6-4F65-344A-8D7F-57BDE5EF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34D28-DA21-AC43-8115-9E98FCD26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C9ED80-0DF4-2241-BD62-EFE89AF09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73056C-F2EC-BB4E-A1C3-023D6E254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D9FBF3-31D0-F844-AA14-0B53C1C56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BFA495-CA2E-5940-8EE8-A9F810EB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04347-8D4C-7E4C-A2E9-4D0B48D2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6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5E92-1EC6-E644-8035-458E709C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C2867-1C68-FD4C-A4C6-12120285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93B808-DA50-E142-B250-705E694B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A607D-5867-9942-804F-5E376101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4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77B767-FAAB-414F-9A38-039EF500D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255A5-FD15-784C-B769-054DE8B5B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4CF29-620B-0F4B-B90B-47897AD4E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1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3DB7F-58A7-5B47-A17C-3E90B8E5B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51D8-60EE-0F48-A983-C4967BE8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BC296-D488-2640-B724-ACB123DB0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45C8D-150D-4C48-A003-99D9C1A04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32B03-D4D0-AC4D-9374-BF5931C4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5C733-49E5-EA4D-9239-B66C3A450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D08B-295A-6E40-931F-E3E6710F9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B2464-0138-714A-BB8A-769A2A6D33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298DE-41B3-6140-B21E-4F9C1BE7A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A9D3F-7BE3-D44E-AABA-6C415FA5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F6EEB-9BDF-9548-8365-01F5053ED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88B1E3-5FEA-F24F-8FB0-BB3D0639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938189-839C-2B47-AE8F-812D2F6D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DBD81-B086-0E46-A9C9-82C737015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9403-ED77-F94D-9880-E332659E7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110DE-C3B9-E843-B61D-259953EA3A4B}" type="datetimeFigureOut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9BA3D-3967-744D-8890-1C55EF040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A53A2-E7FC-C74D-9362-255F085A3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7407D-D494-8D47-977A-293DAF89D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48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9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tiff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jpe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5434194B-EB56-4062-98C6-CB72F287E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0022124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3746DB1-35A8-422F-9955-4F8E75DBB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94;p18">
            <a:extLst>
              <a:ext uri="{FF2B5EF4-FFF2-40B4-BE49-F238E27FC236}">
                <a16:creationId xmlns:a16="http://schemas.microsoft.com/office/drawing/2014/main" id="{01C0712E-6475-9E43-B27F-2A7C4455F7FB}"/>
              </a:ext>
            </a:extLst>
          </p:cNvPr>
          <p:cNvSpPr txBox="1">
            <a:spLocks/>
          </p:cNvSpPr>
          <p:nvPr/>
        </p:nvSpPr>
        <p:spPr>
          <a:xfrm>
            <a:off x="5445299" y="4592325"/>
            <a:ext cx="5946579" cy="151418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000" b="1">
                <a:solidFill>
                  <a:srgbClr val="000000"/>
                </a:solidFill>
              </a:rPr>
              <a:t>Recommender System on Amazon Game data</a:t>
            </a:r>
          </a:p>
        </p:txBody>
      </p:sp>
      <p:sp>
        <p:nvSpPr>
          <p:cNvPr id="85" name="Freeform 57">
            <a:extLst>
              <a:ext uri="{FF2B5EF4-FFF2-40B4-BE49-F238E27FC236}">
                <a16:creationId xmlns:a16="http://schemas.microsoft.com/office/drawing/2014/main" id="{B817D9AD-5E85-4E85-AC3E-43E24FA91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80219"/>
            <a:ext cx="4383459" cy="5287256"/>
          </a:xfrm>
          <a:custGeom>
            <a:avLst/>
            <a:gdLst>
              <a:gd name="connsiteX0" fmla="*/ 1504462 w 4383459"/>
              <a:gd name="connsiteY0" fmla="*/ 0 h 5287256"/>
              <a:gd name="connsiteX1" fmla="*/ 4383459 w 4383459"/>
              <a:gd name="connsiteY1" fmla="*/ 2878997 h 5287256"/>
              <a:gd name="connsiteX2" fmla="*/ 3114137 w 4383459"/>
              <a:gd name="connsiteY2" fmla="*/ 5266307 h 5287256"/>
              <a:gd name="connsiteX3" fmla="*/ 3079653 w 4383459"/>
              <a:gd name="connsiteY3" fmla="*/ 5287256 h 5287256"/>
              <a:gd name="connsiteX4" fmla="*/ 0 w 4383459"/>
              <a:gd name="connsiteY4" fmla="*/ 5287256 h 5287256"/>
              <a:gd name="connsiteX5" fmla="*/ 0 w 4383459"/>
              <a:gd name="connsiteY5" fmla="*/ 427769 h 5287256"/>
              <a:gd name="connsiteX6" fmla="*/ 132161 w 4383459"/>
              <a:gd name="connsiteY6" fmla="*/ 347480 h 5287256"/>
              <a:gd name="connsiteX7" fmla="*/ 1504462 w 4383459"/>
              <a:gd name="connsiteY7" fmla="*/ 0 h 528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83459" h="5287256">
                <a:moveTo>
                  <a:pt x="1504462" y="0"/>
                </a:moveTo>
                <a:cubicBezTo>
                  <a:pt x="3094488" y="0"/>
                  <a:pt x="4383459" y="1288971"/>
                  <a:pt x="4383459" y="2878997"/>
                </a:cubicBezTo>
                <a:cubicBezTo>
                  <a:pt x="4383459" y="3872763"/>
                  <a:pt x="3879955" y="4748930"/>
                  <a:pt x="3114137" y="5266307"/>
                </a:cubicBezTo>
                <a:lnTo>
                  <a:pt x="3079653" y="5287256"/>
                </a:lnTo>
                <a:lnTo>
                  <a:pt x="0" y="5287256"/>
                </a:lnTo>
                <a:lnTo>
                  <a:pt x="0" y="427769"/>
                </a:lnTo>
                <a:lnTo>
                  <a:pt x="132161" y="347480"/>
                </a:lnTo>
                <a:cubicBezTo>
                  <a:pt x="540096" y="125876"/>
                  <a:pt x="1007579" y="0"/>
                  <a:pt x="1504462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0810290-E788-4DE3-B716-DBE58CC6A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2946" y="0"/>
            <a:ext cx="4185112" cy="3170097"/>
          </a:xfrm>
          <a:custGeom>
            <a:avLst/>
            <a:gdLst>
              <a:gd name="connsiteX0" fmla="*/ 301225 w 4185112"/>
              <a:gd name="connsiteY0" fmla="*/ 0 h 3170097"/>
              <a:gd name="connsiteX1" fmla="*/ 3883887 w 4185112"/>
              <a:gd name="connsiteY1" fmla="*/ 0 h 3170097"/>
              <a:gd name="connsiteX2" fmla="*/ 3932552 w 4185112"/>
              <a:gd name="connsiteY2" fmla="*/ 80105 h 3170097"/>
              <a:gd name="connsiteX3" fmla="*/ 4185112 w 4185112"/>
              <a:gd name="connsiteY3" fmla="*/ 1077541 h 3170097"/>
              <a:gd name="connsiteX4" fmla="*/ 2092556 w 4185112"/>
              <a:gd name="connsiteY4" fmla="*/ 3170097 h 3170097"/>
              <a:gd name="connsiteX5" fmla="*/ 0 w 4185112"/>
              <a:gd name="connsiteY5" fmla="*/ 1077541 h 3170097"/>
              <a:gd name="connsiteX6" fmla="*/ 252561 w 4185112"/>
              <a:gd name="connsiteY6" fmla="*/ 80105 h 317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5112" h="3170097">
                <a:moveTo>
                  <a:pt x="301225" y="0"/>
                </a:moveTo>
                <a:lnTo>
                  <a:pt x="3883887" y="0"/>
                </a:lnTo>
                <a:lnTo>
                  <a:pt x="3932552" y="80105"/>
                </a:lnTo>
                <a:cubicBezTo>
                  <a:pt x="4093621" y="376606"/>
                  <a:pt x="4185112" y="716389"/>
                  <a:pt x="4185112" y="1077541"/>
                </a:cubicBezTo>
                <a:cubicBezTo>
                  <a:pt x="4185112" y="2233228"/>
                  <a:pt x="3248243" y="3170097"/>
                  <a:pt x="2092556" y="3170097"/>
                </a:cubicBezTo>
                <a:cubicBezTo>
                  <a:pt x="936869" y="3170097"/>
                  <a:pt x="0" y="2233228"/>
                  <a:pt x="0" y="1077541"/>
                </a:cubicBezTo>
                <a:cubicBezTo>
                  <a:pt x="0" y="716389"/>
                  <a:pt x="91491" y="376606"/>
                  <a:pt x="252561" y="80105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300" name="Picture 12" descr="Amazon Vector Logo - Download Free SVG Icon | Worldvectorlogo">
            <a:extLst>
              <a:ext uri="{FF2B5EF4-FFF2-40B4-BE49-F238E27FC236}">
                <a16:creationId xmlns:a16="http://schemas.microsoft.com/office/drawing/2014/main" id="{0F03A7A7-5A1F-1846-833A-2B21EDAED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6" t="61054" r="28807"/>
          <a:stretch/>
        </p:blipFill>
        <p:spPr bwMode="auto">
          <a:xfrm>
            <a:off x="5984092" y="2366874"/>
            <a:ext cx="1642820" cy="31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ode Your Own Popularity Based Recommendation System WITHOUT a Library in  Python | Hacker Noon">
            <a:extLst>
              <a:ext uri="{FF2B5EF4-FFF2-40B4-BE49-F238E27FC236}">
                <a16:creationId xmlns:a16="http://schemas.microsoft.com/office/drawing/2014/main" id="{C17C61B2-3105-204C-80DC-757D0A342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181" y="3629891"/>
            <a:ext cx="3163437" cy="158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commender Systems (in brief) | Reham Alharbi">
            <a:extLst>
              <a:ext uri="{FF2B5EF4-FFF2-40B4-BE49-F238E27FC236}">
                <a16:creationId xmlns:a16="http://schemas.microsoft.com/office/drawing/2014/main" id="{2CE14746-7E3A-2045-8B88-DDCCAE652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" b="-1"/>
          <a:stretch/>
        </p:blipFill>
        <p:spPr bwMode="auto">
          <a:xfrm>
            <a:off x="5616334" y="-9475"/>
            <a:ext cx="2378336" cy="220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15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38951E82-2E71-8D49-AE4B-A25A6DB3878E}"/>
              </a:ext>
            </a:extLst>
          </p:cNvPr>
          <p:cNvSpPr txBox="1">
            <a:spLocks/>
          </p:cNvSpPr>
          <p:nvPr/>
        </p:nvSpPr>
        <p:spPr>
          <a:xfrm>
            <a:off x="439111" y="242220"/>
            <a:ext cx="6623170" cy="6067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Evaluation of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D3F16-4138-9F46-9E87-9B3A770FC5E5}"/>
              </a:ext>
            </a:extLst>
          </p:cNvPr>
          <p:cNvSpPr txBox="1"/>
          <p:nvPr/>
        </p:nvSpPr>
        <p:spPr>
          <a:xfrm>
            <a:off x="838200" y="693990"/>
            <a:ext cx="47081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4">
                    <a:lumMod val="50000"/>
                  </a:schemeClr>
                </a:solidFill>
              </a:rPr>
              <a:t>Model Evaluation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FEDB17-C5F1-3D4F-8CCF-DD480D1C343A}"/>
              </a:ext>
            </a:extLst>
          </p:cNvPr>
          <p:cNvSpPr/>
          <p:nvPr/>
        </p:nvSpPr>
        <p:spPr>
          <a:xfrm>
            <a:off x="99603" y="1282699"/>
            <a:ext cx="7530389" cy="603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RMSE</a:t>
            </a:r>
            <a:r>
              <a:rPr lang="en-US" sz="1600" dirty="0"/>
              <a:t>: Root Mean Squared Error. Lower value is better.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MAE</a:t>
            </a:r>
            <a:r>
              <a:rPr lang="en-US" sz="1600" dirty="0"/>
              <a:t>: Mean Absolute Error. Lower value is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Precision@k</a:t>
            </a:r>
            <a:r>
              <a:rPr lang="en-US" sz="1600" dirty="0"/>
              <a:t>: number of recommended items that are</a:t>
            </a:r>
            <a:r>
              <a:rPr lang="ko-KR" altLang="en-US" sz="1600" dirty="0"/>
              <a:t> </a:t>
            </a:r>
            <a:r>
              <a:rPr lang="en-US" sz="1600" dirty="0"/>
              <a:t>actually rated</a:t>
            </a:r>
            <a:r>
              <a:rPr lang="ko-KR" altLang="en-US" sz="1600" dirty="0"/>
              <a:t> </a:t>
            </a:r>
            <a:r>
              <a:rPr lang="en-US" sz="1600" dirty="0"/>
              <a:t>within top-k over number of top-k. Higher value is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Recall@</a:t>
            </a:r>
            <a:r>
              <a:rPr lang="en-US" sz="1600" dirty="0"/>
              <a:t>k: number of recommended items that are</a:t>
            </a:r>
            <a:r>
              <a:rPr lang="ko-KR" altLang="en-US" sz="1600" dirty="0"/>
              <a:t> </a:t>
            </a:r>
            <a:r>
              <a:rPr lang="en-US" sz="1600" dirty="0"/>
              <a:t>relevant over number of recommended items. Higher</a:t>
            </a:r>
            <a:r>
              <a:rPr lang="ko-KR" altLang="en-US" sz="1600" dirty="0"/>
              <a:t> </a:t>
            </a:r>
            <a:r>
              <a:rPr lang="en-US" sz="1600" dirty="0"/>
              <a:t>value is better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HR</a:t>
            </a:r>
            <a:r>
              <a:rPr lang="en-US" sz="1600" dirty="0"/>
              <a:t>: Hit Rate; how often we are able to recommend</a:t>
            </a:r>
            <a:r>
              <a:rPr lang="ko-KR" altLang="en-US" sz="1600" dirty="0"/>
              <a:t> </a:t>
            </a:r>
            <a:r>
              <a:rPr lang="en-US" sz="1600" dirty="0"/>
              <a:t>a left-out rating. Higher is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cHR</a:t>
            </a:r>
            <a:r>
              <a:rPr lang="en-US" sz="1600" dirty="0"/>
              <a:t>: Cumulative Hit Rate; hit rate, confined to ratings above a certain threshold. Higher is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Coverage</a:t>
            </a:r>
            <a:r>
              <a:rPr lang="en-US" sz="1600" dirty="0"/>
              <a:t>: Ratio of users for whom recommendations</a:t>
            </a:r>
            <a:r>
              <a:rPr lang="ko-KR" altLang="en-US" sz="1600" dirty="0"/>
              <a:t> </a:t>
            </a:r>
            <a:r>
              <a:rPr lang="en-US" sz="1600" dirty="0"/>
              <a:t>above a certain threshold exist. Higher is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Diversity</a:t>
            </a:r>
            <a:r>
              <a:rPr lang="en-US" sz="1600" dirty="0"/>
              <a:t>:1−S, where</a:t>
            </a:r>
            <a:r>
              <a:rPr lang="ko-KR" altLang="en-US" sz="1600" dirty="0"/>
              <a:t> </a:t>
            </a:r>
            <a:r>
              <a:rPr lang="en-US" sz="1600" dirty="0"/>
              <a:t>Sis the average similarity</a:t>
            </a:r>
            <a:r>
              <a:rPr lang="ko-KR" altLang="en-US" sz="1600" dirty="0"/>
              <a:t> </a:t>
            </a:r>
            <a:r>
              <a:rPr lang="en-US" sz="1600" dirty="0"/>
              <a:t>score between every possible pair of recommendations for a given user. Higher means more diverse.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Novelty</a:t>
            </a:r>
            <a:r>
              <a:rPr lang="en-US" sz="1600" dirty="0"/>
              <a:t>: Average popularity rank of recommended items. Higher means more novel.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CA2F528-5AC1-3D4C-8C3E-50499CBE6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280" y="266641"/>
            <a:ext cx="4483957" cy="340216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38FC64DA-7E43-8344-9769-56283D86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3" y="3593709"/>
            <a:ext cx="3380290" cy="60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4;p18">
            <a:extLst>
              <a:ext uri="{FF2B5EF4-FFF2-40B4-BE49-F238E27FC236}">
                <a16:creationId xmlns:a16="http://schemas.microsoft.com/office/drawing/2014/main" id="{490CC025-5995-F247-A363-8E065831A2ED}"/>
              </a:ext>
            </a:extLst>
          </p:cNvPr>
          <p:cNvSpPr txBox="1">
            <a:spLocks/>
          </p:cNvSpPr>
          <p:nvPr/>
        </p:nvSpPr>
        <p:spPr>
          <a:xfrm>
            <a:off x="439111" y="242220"/>
            <a:ext cx="6623170" cy="6067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Evaluation of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AB58B-57E2-A24B-94AD-B5A9F7AE2D80}"/>
              </a:ext>
            </a:extLst>
          </p:cNvPr>
          <p:cNvSpPr txBox="1"/>
          <p:nvPr/>
        </p:nvSpPr>
        <p:spPr>
          <a:xfrm>
            <a:off x="838199" y="724986"/>
            <a:ext cx="57571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4">
                    <a:lumMod val="50000"/>
                  </a:schemeClr>
                </a:solidFill>
              </a:rPr>
              <a:t>Model Performance Comparison</a:t>
            </a:r>
          </a:p>
        </p:txBody>
      </p:sp>
      <p:pic>
        <p:nvPicPr>
          <p:cNvPr id="8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D5866349-E0C5-A544-B4E2-82DF4E87B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25150"/>
            <a:ext cx="2158516" cy="1697709"/>
          </a:xfr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2A472F7B-B564-D344-B092-D5D4D687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844" y="1359280"/>
            <a:ext cx="2147712" cy="1675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406C7-7B68-5449-A4CE-547F4CD98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75"/>
          <a:stretch/>
        </p:blipFill>
        <p:spPr>
          <a:xfrm>
            <a:off x="4562166" y="2174004"/>
            <a:ext cx="7521851" cy="2494237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E782DC82-5DA5-D743-9EA4-76F7316AA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990" y="3069230"/>
            <a:ext cx="2257460" cy="1697709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352096A-64E5-874D-ACC5-8438AF4D5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988" y="3071527"/>
            <a:ext cx="2207976" cy="1745114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92C0887E-DEC1-674C-9AD6-E58BBF28D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4565" y="4936733"/>
            <a:ext cx="2207976" cy="1679047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ED14C427-277B-C946-9409-4E11F799E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2930" y="4924880"/>
            <a:ext cx="2214462" cy="1682496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ABD4C321-BAFA-F845-AA65-85071C37C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3659" y="4918576"/>
            <a:ext cx="2147713" cy="1688800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E0CE720-8115-F940-85E2-0FC4D902C9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9255" y="4895865"/>
            <a:ext cx="2147713" cy="1731826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656ABA70-8DBD-A245-A3AA-58D2DEA3D7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4831" y="4883901"/>
            <a:ext cx="2207976" cy="17451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0A2F9B-3A19-2F42-A0DE-A5D4E65451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0480" y="23186"/>
            <a:ext cx="3073322" cy="217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5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B22B63-C3E8-AF46-AB51-C43B8482E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463"/>
          <a:stretch/>
        </p:blipFill>
        <p:spPr>
          <a:xfrm>
            <a:off x="8015853" y="1926550"/>
            <a:ext cx="1702460" cy="3976567"/>
          </a:xfrm>
          <a:prstGeom prst="rect">
            <a:avLst/>
          </a:prstGeom>
        </p:spPr>
      </p:pic>
      <p:sp>
        <p:nvSpPr>
          <p:cNvPr id="5" name="Google Shape;94;p18">
            <a:extLst>
              <a:ext uri="{FF2B5EF4-FFF2-40B4-BE49-F238E27FC236}">
                <a16:creationId xmlns:a16="http://schemas.microsoft.com/office/drawing/2014/main" id="{FD3354FF-3C50-CD45-A9C2-2BAC08567BC2}"/>
              </a:ext>
            </a:extLst>
          </p:cNvPr>
          <p:cNvSpPr txBox="1">
            <a:spLocks/>
          </p:cNvSpPr>
          <p:nvPr/>
        </p:nvSpPr>
        <p:spPr>
          <a:xfrm>
            <a:off x="439111" y="242220"/>
            <a:ext cx="6623170" cy="6067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Evaluation of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3DBF9-033B-874A-B4BE-387BBB2138B1}"/>
              </a:ext>
            </a:extLst>
          </p:cNvPr>
          <p:cNvSpPr txBox="1"/>
          <p:nvPr/>
        </p:nvSpPr>
        <p:spPr>
          <a:xfrm>
            <a:off x="838199" y="724986"/>
            <a:ext cx="57571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4">
                    <a:lumMod val="50000"/>
                  </a:schemeClr>
                </a:solidFill>
              </a:rPr>
              <a:t>Model Performance Comparison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742042F-069E-CE40-B86B-7517A7CA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" y="1601979"/>
            <a:ext cx="3527914" cy="24075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9211C75-1EC3-D747-A600-E1087D45D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7581"/>
            <a:ext cx="3586176" cy="2350835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E9B7B82-40B4-224E-9513-3DF0E0142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389" y="1621081"/>
            <a:ext cx="3527914" cy="2407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78ED54-8D97-564B-86F9-2E589420E8AF}"/>
              </a:ext>
            </a:extLst>
          </p:cNvPr>
          <p:cNvSpPr txBox="1"/>
          <p:nvPr/>
        </p:nvSpPr>
        <p:spPr>
          <a:xfrm>
            <a:off x="554129" y="1344040"/>
            <a:ext cx="3271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Training Loss vs. Test Loss for N-MF1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DD452-213A-3346-9BC8-E65065E75359}"/>
              </a:ext>
            </a:extLst>
          </p:cNvPr>
          <p:cNvSpPr txBox="1"/>
          <p:nvPr/>
        </p:nvSpPr>
        <p:spPr>
          <a:xfrm>
            <a:off x="507945" y="3914834"/>
            <a:ext cx="3271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Training Loss vs. Test Loss for N-MF2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44DA93-5E42-474D-86AF-ED9039DD5038}"/>
              </a:ext>
            </a:extLst>
          </p:cNvPr>
          <p:cNvSpPr txBox="1"/>
          <p:nvPr/>
        </p:nvSpPr>
        <p:spPr>
          <a:xfrm>
            <a:off x="4089998" y="1331736"/>
            <a:ext cx="3271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Training Loss vs. Test Loss for N-MF3</a:t>
            </a:r>
          </a:p>
        </p:txBody>
      </p:sp>
    </p:spTree>
    <p:extLst>
      <p:ext uri="{BB962C8B-B14F-4D97-AF65-F5344CB8AC3E}">
        <p14:creationId xmlns:p14="http://schemas.microsoft.com/office/powerpoint/2010/main" val="99963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286D-5899-1D42-9B40-0746D3FD6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983"/>
            <a:ext cx="10515600" cy="4854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Evaluation Metrics on Models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9AECB319-D9C6-A043-9AD2-495EB2501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284" y="578482"/>
            <a:ext cx="2158516" cy="1697709"/>
          </a:xfr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8CC9C00-CF3B-AC43-8129-816067A4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894" y="600371"/>
            <a:ext cx="2147712" cy="1675820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0ADF99D-B1DA-0B4F-9ED4-8A124B208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294" y="578482"/>
            <a:ext cx="2207976" cy="1679047"/>
          </a:xfrm>
          <a:prstGeom prst="rect">
            <a:avLst/>
          </a:prstGeom>
        </p:spPr>
      </p:pic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C6390CDF-CCC5-A741-BAC6-70E3D0CA3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0158" y="2358313"/>
            <a:ext cx="2214462" cy="1682496"/>
          </a:xfrm>
          <a:prstGeom prst="rect">
            <a:avLst/>
          </a:prstGeom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F6964D1D-1E8F-234C-BC2F-964142270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302" y="2337483"/>
            <a:ext cx="2147713" cy="1688800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F9EBB231-A80C-5341-A0D5-2EA1AD7BF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8986" y="4122931"/>
            <a:ext cx="2147713" cy="1731826"/>
          </a:xfrm>
          <a:prstGeom prst="rect">
            <a:avLst/>
          </a:prstGeom>
        </p:spPr>
      </p:pic>
      <p:pic>
        <p:nvPicPr>
          <p:cNvPr id="21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7FD1B0C6-89C9-BB4B-A9D7-FC9C8C321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5453" y="4122931"/>
            <a:ext cx="2207976" cy="1745114"/>
          </a:xfrm>
          <a:prstGeom prst="rect">
            <a:avLst/>
          </a:prstGeom>
        </p:spPr>
      </p:pic>
      <p:pic>
        <p:nvPicPr>
          <p:cNvPr id="23" name="Picture 22" descr="Chart, bar chart&#10;&#10;Description automatically generated">
            <a:extLst>
              <a:ext uri="{FF2B5EF4-FFF2-40B4-BE49-F238E27FC236}">
                <a16:creationId xmlns:a16="http://schemas.microsoft.com/office/drawing/2014/main" id="{B842EF9D-8136-7F4B-BFEF-7E44EECC67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8606" y="601771"/>
            <a:ext cx="2257460" cy="1697709"/>
          </a:xfrm>
          <a:prstGeom prst="rect">
            <a:avLst/>
          </a:prstGeom>
        </p:spPr>
      </p:pic>
      <p:pic>
        <p:nvPicPr>
          <p:cNvPr id="25" name="Picture 24" descr="Chart, bar chart&#10;&#10;Description automatically generated">
            <a:extLst>
              <a:ext uri="{FF2B5EF4-FFF2-40B4-BE49-F238E27FC236}">
                <a16:creationId xmlns:a16="http://schemas.microsoft.com/office/drawing/2014/main" id="{CACF4AFF-E0BD-F542-A6BC-43B3DCC5CD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4932" y="600371"/>
            <a:ext cx="2207976" cy="1745114"/>
          </a:xfrm>
          <a:prstGeom prst="rect">
            <a:avLst/>
          </a:prstGeom>
        </p:spPr>
      </p:pic>
      <p:graphicFrame>
        <p:nvGraphicFramePr>
          <p:cNvPr id="26" name="Table 4">
            <a:extLst>
              <a:ext uri="{FF2B5EF4-FFF2-40B4-BE49-F238E27FC236}">
                <a16:creationId xmlns:a16="http://schemas.microsoft.com/office/drawing/2014/main" id="{F55DE965-6628-DA46-AC15-C6E7CACBE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9323854"/>
              </p:ext>
            </p:extLst>
          </p:nvPr>
        </p:nvGraphicFramePr>
        <p:xfrm>
          <a:off x="4393429" y="2855934"/>
          <a:ext cx="7734300" cy="3660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3">
                  <a:extLst>
                    <a:ext uri="{9D8B030D-6E8A-4147-A177-3AD203B41FA5}">
                      <a16:colId xmlns:a16="http://schemas.microsoft.com/office/drawing/2014/main" val="666291239"/>
                    </a:ext>
                  </a:extLst>
                </a:gridCol>
                <a:gridCol w="742407">
                  <a:extLst>
                    <a:ext uri="{9D8B030D-6E8A-4147-A177-3AD203B41FA5}">
                      <a16:colId xmlns:a16="http://schemas.microsoft.com/office/drawing/2014/main" val="384435361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506790231"/>
                    </a:ext>
                  </a:extLst>
                </a:gridCol>
                <a:gridCol w="846823">
                  <a:extLst>
                    <a:ext uri="{9D8B030D-6E8A-4147-A177-3AD203B41FA5}">
                      <a16:colId xmlns:a16="http://schemas.microsoft.com/office/drawing/2014/main" val="2728694843"/>
                    </a:ext>
                  </a:extLst>
                </a:gridCol>
                <a:gridCol w="898459">
                  <a:extLst>
                    <a:ext uri="{9D8B030D-6E8A-4147-A177-3AD203B41FA5}">
                      <a16:colId xmlns:a16="http://schemas.microsoft.com/office/drawing/2014/main" val="2073021998"/>
                    </a:ext>
                  </a:extLst>
                </a:gridCol>
                <a:gridCol w="711624">
                  <a:extLst>
                    <a:ext uri="{9D8B030D-6E8A-4147-A177-3AD203B41FA5}">
                      <a16:colId xmlns:a16="http://schemas.microsoft.com/office/drawing/2014/main" val="1902172765"/>
                    </a:ext>
                  </a:extLst>
                </a:gridCol>
                <a:gridCol w="734785">
                  <a:extLst>
                    <a:ext uri="{9D8B030D-6E8A-4147-A177-3AD203B41FA5}">
                      <a16:colId xmlns:a16="http://schemas.microsoft.com/office/drawing/2014/main" val="187505155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883014654"/>
                    </a:ext>
                  </a:extLst>
                </a:gridCol>
                <a:gridCol w="751115">
                  <a:extLst>
                    <a:ext uri="{9D8B030D-6E8A-4147-A177-3AD203B41FA5}">
                      <a16:colId xmlns:a16="http://schemas.microsoft.com/office/drawing/2014/main" val="3577155148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343228601"/>
                    </a:ext>
                  </a:extLst>
                </a:gridCol>
              </a:tblGrid>
              <a:tr h="368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742"/>
                  </a:ext>
                </a:extLst>
              </a:tr>
              <a:tr h="3203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24922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 </a:t>
                      </a:r>
                      <a:r>
                        <a:rPr lang="el-GR" dirty="0"/>
                        <a:t>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29040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16505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459719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SVD++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8290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NMF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75639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N-MF1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195056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N-MF2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403004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N-MF3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443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960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C599D1D6-4117-7C4E-B3B3-E407D4769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4"/>
          <a:stretch/>
        </p:blipFill>
        <p:spPr>
          <a:xfrm>
            <a:off x="6543222" y="2079172"/>
            <a:ext cx="2845707" cy="3162300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8EA58FA8-88B0-A347-AA7C-748605A28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79"/>
          <a:stretch/>
        </p:blipFill>
        <p:spPr>
          <a:xfrm>
            <a:off x="2592696" y="2079172"/>
            <a:ext cx="379721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8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E1491EBC-F3AF-1A4A-9395-3B0DB05B6261}"/>
              </a:ext>
            </a:extLst>
          </p:cNvPr>
          <p:cNvSpPr txBox="1">
            <a:spLocks/>
          </p:cNvSpPr>
          <p:nvPr/>
        </p:nvSpPr>
        <p:spPr>
          <a:xfrm>
            <a:off x="439111" y="242220"/>
            <a:ext cx="3101757" cy="6138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Modeling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310EF-B050-7D44-A7BB-E705EAA9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315" y="1449134"/>
            <a:ext cx="5638800" cy="537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C929F-9625-9E4A-B87B-CC47F3D3B112}"/>
              </a:ext>
            </a:extLst>
          </p:cNvPr>
          <p:cNvSpPr txBox="1"/>
          <p:nvPr/>
        </p:nvSpPr>
        <p:spPr>
          <a:xfrm>
            <a:off x="838200" y="848970"/>
            <a:ext cx="5257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4">
                    <a:lumMod val="50000"/>
                  </a:schemeClr>
                </a:solidFill>
              </a:rPr>
              <a:t>Recommender System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99C73F-F263-FE4C-8ED6-7BB3C24F1F4D}"/>
              </a:ext>
            </a:extLst>
          </p:cNvPr>
          <p:cNvSpPr/>
          <p:nvPr/>
        </p:nvSpPr>
        <p:spPr>
          <a:xfrm>
            <a:off x="4861862" y="3156627"/>
            <a:ext cx="1811311" cy="600164"/>
          </a:xfrm>
          <a:prstGeom prst="roundRect">
            <a:avLst/>
          </a:prstGeom>
          <a:noFill/>
          <a:ln w="88900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480BFD-F571-EE43-B4F1-C4FF793273A5}"/>
              </a:ext>
            </a:extLst>
          </p:cNvPr>
          <p:cNvSpPr/>
          <p:nvPr/>
        </p:nvSpPr>
        <p:spPr>
          <a:xfrm>
            <a:off x="6154366" y="4864120"/>
            <a:ext cx="1666672" cy="600164"/>
          </a:xfrm>
          <a:prstGeom prst="roundRect">
            <a:avLst/>
          </a:prstGeom>
          <a:noFill/>
          <a:ln w="88900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B9870F9-2B06-D449-8C78-995159131156}"/>
              </a:ext>
            </a:extLst>
          </p:cNvPr>
          <p:cNvSpPr/>
          <p:nvPr/>
        </p:nvSpPr>
        <p:spPr>
          <a:xfrm>
            <a:off x="6025473" y="6183179"/>
            <a:ext cx="927372" cy="268421"/>
          </a:xfrm>
          <a:prstGeom prst="roundRect">
            <a:avLst/>
          </a:prstGeom>
          <a:noFill/>
          <a:ln w="88900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4869A7D-6E6D-C34A-80D7-661CCE7A6F50}"/>
              </a:ext>
            </a:extLst>
          </p:cNvPr>
          <p:cNvSpPr/>
          <p:nvPr/>
        </p:nvSpPr>
        <p:spPr>
          <a:xfrm>
            <a:off x="7181173" y="6183178"/>
            <a:ext cx="927372" cy="268421"/>
          </a:xfrm>
          <a:prstGeom prst="roundRect">
            <a:avLst/>
          </a:prstGeom>
          <a:noFill/>
          <a:ln w="88900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D65C03-2671-7B4C-B650-0014440226EE}"/>
              </a:ext>
            </a:extLst>
          </p:cNvPr>
          <p:cNvSpPr/>
          <p:nvPr/>
        </p:nvSpPr>
        <p:spPr>
          <a:xfrm>
            <a:off x="3731095" y="4864120"/>
            <a:ext cx="1640193" cy="544746"/>
          </a:xfrm>
          <a:prstGeom prst="roundRect">
            <a:avLst/>
          </a:prstGeom>
          <a:noFill/>
          <a:ln w="88900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EC69AC-1FDE-8640-8A9C-EB1446AB0061}"/>
              </a:ext>
            </a:extLst>
          </p:cNvPr>
          <p:cNvSpPr/>
          <p:nvPr/>
        </p:nvSpPr>
        <p:spPr>
          <a:xfrm>
            <a:off x="3731095" y="5740400"/>
            <a:ext cx="1640193" cy="995412"/>
          </a:xfrm>
          <a:prstGeom prst="roundRect">
            <a:avLst/>
          </a:prstGeom>
          <a:noFill/>
          <a:ln w="88900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FC7276-5056-154F-AC54-E6389173D190}"/>
              </a:ext>
            </a:extLst>
          </p:cNvPr>
          <p:cNvSpPr/>
          <p:nvPr/>
        </p:nvSpPr>
        <p:spPr>
          <a:xfrm>
            <a:off x="8297514" y="557793"/>
            <a:ext cx="1666672" cy="600164"/>
          </a:xfrm>
          <a:prstGeom prst="roundRect">
            <a:avLst/>
          </a:prstGeom>
          <a:noFill/>
          <a:ln w="88900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7E5BC8-1E04-EB4F-B22A-12FFFC37FC22}"/>
              </a:ext>
            </a:extLst>
          </p:cNvPr>
          <p:cNvSpPr txBox="1"/>
          <p:nvPr/>
        </p:nvSpPr>
        <p:spPr>
          <a:xfrm>
            <a:off x="8356576" y="587360"/>
            <a:ext cx="172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Models that I used for the project</a:t>
            </a:r>
          </a:p>
        </p:txBody>
      </p:sp>
    </p:spTree>
    <p:extLst>
      <p:ext uri="{BB962C8B-B14F-4D97-AF65-F5344CB8AC3E}">
        <p14:creationId xmlns:p14="http://schemas.microsoft.com/office/powerpoint/2010/main" val="546070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48D1B03-63A6-B843-B49F-3280CDFBF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918" y="79664"/>
            <a:ext cx="7315200" cy="282580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FBE44F-6100-9F48-8FD1-AB2F0BA9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8" y="-3193804"/>
            <a:ext cx="2768600" cy="256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C2612-C582-714D-8E12-B1E11128A3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7"/>
          <a:stretch/>
        </p:blipFill>
        <p:spPr>
          <a:xfrm>
            <a:off x="211381" y="2925928"/>
            <a:ext cx="10223500" cy="376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80B780-C6D7-B64A-8C1B-E2C0A48280E1}"/>
                  </a:ext>
                </a:extLst>
              </p:cNvPr>
              <p:cNvSpPr txBox="1"/>
              <p:nvPr/>
            </p:nvSpPr>
            <p:spPr>
              <a:xfrm>
                <a:off x="4964020" y="1755593"/>
                <a:ext cx="880188" cy="3796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</a:t>
                </a:r>
                <a:r>
                  <a:rPr lang="en-US" baseline="-25000" dirty="0"/>
                  <a:t>u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80B780-C6D7-B64A-8C1B-E2C0A4828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020" y="1755593"/>
                <a:ext cx="880188" cy="379656"/>
              </a:xfrm>
              <a:prstGeom prst="rect">
                <a:avLst/>
              </a:prstGeom>
              <a:blipFill>
                <a:blip r:embed="rId5"/>
                <a:stretch>
                  <a:fillRect t="-333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911030-B4FA-BD4F-A756-9D967CCE3B0F}"/>
              </a:ext>
            </a:extLst>
          </p:cNvPr>
          <p:cNvSpPr txBox="1"/>
          <p:nvPr/>
        </p:nvSpPr>
        <p:spPr>
          <a:xfrm>
            <a:off x="8136482" y="0"/>
            <a:ext cx="3724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6ADED-C641-7F46-93FE-946371D197D7}"/>
              </a:ext>
            </a:extLst>
          </p:cNvPr>
          <p:cNvSpPr txBox="1"/>
          <p:nvPr/>
        </p:nvSpPr>
        <p:spPr>
          <a:xfrm>
            <a:off x="2023918" y="1749393"/>
            <a:ext cx="2570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3F5AD3-7ADC-AE43-BBF0-5CFD0F575DEF}"/>
              </a:ext>
            </a:extLst>
          </p:cNvPr>
          <p:cNvSpPr txBox="1"/>
          <p:nvPr/>
        </p:nvSpPr>
        <p:spPr>
          <a:xfrm>
            <a:off x="3507407" y="0"/>
            <a:ext cx="2312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E690-AD9B-AA48-995B-45DA7FBDEC57}"/>
                  </a:ext>
                </a:extLst>
              </p:cNvPr>
              <p:cNvSpPr txBox="1"/>
              <p:nvPr/>
            </p:nvSpPr>
            <p:spPr>
              <a:xfrm>
                <a:off x="7869277" y="-11575"/>
                <a:ext cx="943004" cy="3796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1/2</m:t>
                        </m:r>
                      </m:sup>
                    </m:sSup>
                  </m:oMath>
                </a14:m>
                <a:r>
                  <a:rPr lang="en-US" dirty="0"/>
                  <a:t>V</a:t>
                </a:r>
                <a:r>
                  <a:rPr lang="en-US" baseline="-25000" dirty="0"/>
                  <a:t>i</a:t>
                </a:r>
                <a:r>
                  <a:rPr lang="en-US" baseline="30000" dirty="0"/>
                  <a:t>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D7E690-AD9B-AA48-995B-45DA7FBDE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9277" y="-11575"/>
                <a:ext cx="943004" cy="379656"/>
              </a:xfrm>
              <a:prstGeom prst="rect">
                <a:avLst/>
              </a:prstGeom>
              <a:blipFill>
                <a:blip r:embed="rId6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53D19CE-258C-B540-AD01-1609A04025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446" y="465745"/>
            <a:ext cx="539342" cy="12836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E5190C-920C-8E40-8FCD-EF18ABD58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3478" y="418525"/>
            <a:ext cx="943004" cy="469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588395-F1CE-C949-AFDB-7EF4DB490F69}"/>
              </a:ext>
            </a:extLst>
          </p:cNvPr>
          <p:cNvSpPr txBox="1"/>
          <p:nvPr/>
        </p:nvSpPr>
        <p:spPr>
          <a:xfrm>
            <a:off x="4138685" y="5376085"/>
            <a:ext cx="7855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 m x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98D83-01ED-B244-A2CE-C7DF2681B132}"/>
              </a:ext>
            </a:extLst>
          </p:cNvPr>
          <p:cNvSpPr txBox="1"/>
          <p:nvPr/>
        </p:nvSpPr>
        <p:spPr>
          <a:xfrm>
            <a:off x="4138684" y="3578566"/>
            <a:ext cx="7855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</a:t>
            </a:r>
            <a:r>
              <a:rPr lang="en-US" baseline="-25000" dirty="0"/>
              <a:t> m x n</a:t>
            </a:r>
          </a:p>
        </p:txBody>
      </p:sp>
    </p:spTree>
    <p:extLst>
      <p:ext uri="{BB962C8B-B14F-4D97-AF65-F5344CB8AC3E}">
        <p14:creationId xmlns:p14="http://schemas.microsoft.com/office/powerpoint/2010/main" val="109988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0E1D-BED8-614F-806B-C998EA55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, calendar&#10;&#10;Description automatically generated">
            <a:extLst>
              <a:ext uri="{FF2B5EF4-FFF2-40B4-BE49-F238E27FC236}">
                <a16:creationId xmlns:a16="http://schemas.microsoft.com/office/drawing/2014/main" id="{5337F0AD-AD2A-3E48-B2E3-F6AD3B184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350" y="2864643"/>
            <a:ext cx="6651774" cy="2594047"/>
          </a:xfr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6D686BDB-33C1-2D42-AFF6-E7B05FB0D840}"/>
              </a:ext>
            </a:extLst>
          </p:cNvPr>
          <p:cNvSpPr/>
          <p:nvPr/>
        </p:nvSpPr>
        <p:spPr>
          <a:xfrm>
            <a:off x="6560442" y="1859473"/>
            <a:ext cx="560794" cy="578927"/>
          </a:xfrm>
          <a:prstGeom prst="donut">
            <a:avLst>
              <a:gd name="adj" fmla="val 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396C9F78-2712-7449-9D54-79AFB064D40B}"/>
              </a:ext>
            </a:extLst>
          </p:cNvPr>
          <p:cNvSpPr/>
          <p:nvPr/>
        </p:nvSpPr>
        <p:spPr>
          <a:xfrm>
            <a:off x="4408713" y="3429000"/>
            <a:ext cx="4212773" cy="326570"/>
          </a:xfrm>
          <a:prstGeom prst="round2Diag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id="{114952EA-02F0-424D-BE65-0BCB65C27282}"/>
              </a:ext>
            </a:extLst>
          </p:cNvPr>
          <p:cNvSpPr/>
          <p:nvPr/>
        </p:nvSpPr>
        <p:spPr>
          <a:xfrm>
            <a:off x="4408713" y="4161666"/>
            <a:ext cx="4212773" cy="326570"/>
          </a:xfrm>
          <a:prstGeom prst="round2Diag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5A33E8-EB28-5D4F-95A7-912BC75AA853}"/>
              </a:ext>
            </a:extLst>
          </p:cNvPr>
          <p:cNvSpPr txBox="1"/>
          <p:nvPr/>
        </p:nvSpPr>
        <p:spPr>
          <a:xfrm>
            <a:off x="5638800" y="297872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598947-F168-704C-9CDB-3494021FB445}"/>
              </a:ext>
            </a:extLst>
          </p:cNvPr>
          <p:cNvSpPr txBox="1"/>
          <p:nvPr/>
        </p:nvSpPr>
        <p:spPr>
          <a:xfrm rot="3133029">
            <a:off x="9564045" y="3476880"/>
            <a:ext cx="132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000C7ADA-B8DC-1C46-8E3E-05E4EE194E13}"/>
              </a:ext>
            </a:extLst>
          </p:cNvPr>
          <p:cNvSpPr/>
          <p:nvPr/>
        </p:nvSpPr>
        <p:spPr>
          <a:xfrm>
            <a:off x="9763359" y="3526174"/>
            <a:ext cx="241924" cy="518884"/>
          </a:xfrm>
          <a:prstGeom prst="curvedLeftArrow">
            <a:avLst>
              <a:gd name="adj1" fmla="val 25000"/>
              <a:gd name="adj2" fmla="val 50000"/>
              <a:gd name="adj3" fmla="val 14679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54481F72-5AAD-0542-8AE6-F8DF91C15201}"/>
              </a:ext>
            </a:extLst>
          </p:cNvPr>
          <p:cNvSpPr/>
          <p:nvPr/>
        </p:nvSpPr>
        <p:spPr>
          <a:xfrm>
            <a:off x="9785479" y="3521515"/>
            <a:ext cx="241924" cy="867222"/>
          </a:xfrm>
          <a:prstGeom prst="curvedLeftArrow">
            <a:avLst>
              <a:gd name="adj1" fmla="val 25000"/>
              <a:gd name="adj2" fmla="val 50000"/>
              <a:gd name="adj3" fmla="val 14679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>
            <a:extLst>
              <a:ext uri="{FF2B5EF4-FFF2-40B4-BE49-F238E27FC236}">
                <a16:creationId xmlns:a16="http://schemas.microsoft.com/office/drawing/2014/main" id="{92E2701B-29F7-564B-9D80-7107BC84DF26}"/>
              </a:ext>
            </a:extLst>
          </p:cNvPr>
          <p:cNvSpPr/>
          <p:nvPr/>
        </p:nvSpPr>
        <p:spPr>
          <a:xfrm>
            <a:off x="9793670" y="3499018"/>
            <a:ext cx="297038" cy="1273509"/>
          </a:xfrm>
          <a:prstGeom prst="curvedLeftArrow">
            <a:avLst>
              <a:gd name="adj1" fmla="val 25000"/>
              <a:gd name="adj2" fmla="val 50000"/>
              <a:gd name="adj3" fmla="val 14679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Left Arrow 17">
            <a:extLst>
              <a:ext uri="{FF2B5EF4-FFF2-40B4-BE49-F238E27FC236}">
                <a16:creationId xmlns:a16="http://schemas.microsoft.com/office/drawing/2014/main" id="{2D47F3E8-129E-B14E-A9CA-601515F2685C}"/>
              </a:ext>
            </a:extLst>
          </p:cNvPr>
          <p:cNvSpPr/>
          <p:nvPr/>
        </p:nvSpPr>
        <p:spPr>
          <a:xfrm>
            <a:off x="9778082" y="3499018"/>
            <a:ext cx="312626" cy="1658198"/>
          </a:xfrm>
          <a:prstGeom prst="curvedLeftArrow">
            <a:avLst>
              <a:gd name="adj1" fmla="val 25000"/>
              <a:gd name="adj2" fmla="val 50000"/>
              <a:gd name="adj3" fmla="val 14679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498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Table, calendar&#10;&#10;Description automatically generated">
            <a:extLst>
              <a:ext uri="{FF2B5EF4-FFF2-40B4-BE49-F238E27FC236}">
                <a16:creationId xmlns:a16="http://schemas.microsoft.com/office/drawing/2014/main" id="{344434B5-56B4-C646-B182-9250AF03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864643"/>
            <a:ext cx="6651774" cy="2594047"/>
          </a:xfrm>
          <a:prstGeom prst="rect">
            <a:avLst/>
          </a:prstGeom>
        </p:spPr>
      </p:pic>
      <p:sp>
        <p:nvSpPr>
          <p:cNvPr id="5" name="Round Diagonal Corner Rectangle 4">
            <a:extLst>
              <a:ext uri="{FF2B5EF4-FFF2-40B4-BE49-F238E27FC236}">
                <a16:creationId xmlns:a16="http://schemas.microsoft.com/office/drawing/2014/main" id="{58454BC4-A3C7-5B4F-BADF-6DF8D742FD34}"/>
              </a:ext>
            </a:extLst>
          </p:cNvPr>
          <p:cNvSpPr/>
          <p:nvPr/>
        </p:nvSpPr>
        <p:spPr>
          <a:xfrm>
            <a:off x="4479010" y="3428999"/>
            <a:ext cx="836910" cy="1778431"/>
          </a:xfrm>
          <a:prstGeom prst="round2Diag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411EFF1A-DFAD-4541-AEAC-0CA2C159C4A7}"/>
              </a:ext>
            </a:extLst>
          </p:cNvPr>
          <p:cNvSpPr/>
          <p:nvPr/>
        </p:nvSpPr>
        <p:spPr>
          <a:xfrm>
            <a:off x="7731071" y="3428998"/>
            <a:ext cx="836910" cy="1778431"/>
          </a:xfrm>
          <a:prstGeom prst="round2Diag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817EA-6A39-E445-80AA-C21B670B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6404" y="-704744"/>
            <a:ext cx="450510" cy="5222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45B2C-A3BA-4244-B3DE-702651DC0A82}"/>
              </a:ext>
            </a:extLst>
          </p:cNvPr>
          <p:cNvSpPr txBox="1"/>
          <p:nvPr/>
        </p:nvSpPr>
        <p:spPr>
          <a:xfrm rot="20659666">
            <a:off x="8184762" y="5609225"/>
            <a:ext cx="132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Similarity</a:t>
            </a: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297C5C3B-3930-284C-8526-39A87443A00A}"/>
              </a:ext>
            </a:extLst>
          </p:cNvPr>
          <p:cNvSpPr/>
          <p:nvPr/>
        </p:nvSpPr>
        <p:spPr>
          <a:xfrm rot="5400000">
            <a:off x="6787727" y="3366729"/>
            <a:ext cx="450511" cy="4448013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113C034E-2805-F247-8DB3-BA9EF0BD8ECF}"/>
              </a:ext>
            </a:extLst>
          </p:cNvPr>
          <p:cNvSpPr/>
          <p:nvPr/>
        </p:nvSpPr>
        <p:spPr>
          <a:xfrm rot="5400000">
            <a:off x="7330167" y="3909171"/>
            <a:ext cx="450511" cy="3363131"/>
          </a:xfrm>
          <a:prstGeom prst="curved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Left Arrow 10">
            <a:extLst>
              <a:ext uri="{FF2B5EF4-FFF2-40B4-BE49-F238E27FC236}">
                <a16:creationId xmlns:a16="http://schemas.microsoft.com/office/drawing/2014/main" id="{844CA398-B04A-E544-AA8A-F44008F7F037}"/>
              </a:ext>
            </a:extLst>
          </p:cNvPr>
          <p:cNvSpPr/>
          <p:nvPr/>
        </p:nvSpPr>
        <p:spPr>
          <a:xfrm rot="5400000">
            <a:off x="7886960" y="4421761"/>
            <a:ext cx="406306" cy="2293748"/>
          </a:xfrm>
          <a:prstGeom prst="curvedLeftArrow">
            <a:avLst>
              <a:gd name="adj1" fmla="val 25000"/>
              <a:gd name="adj2" fmla="val 50000"/>
              <a:gd name="adj3" fmla="val 14679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Left Arrow 11">
            <a:extLst>
              <a:ext uri="{FF2B5EF4-FFF2-40B4-BE49-F238E27FC236}">
                <a16:creationId xmlns:a16="http://schemas.microsoft.com/office/drawing/2014/main" id="{CD46CCFB-4160-C643-A3B4-A1C00FE151C1}"/>
              </a:ext>
            </a:extLst>
          </p:cNvPr>
          <p:cNvSpPr/>
          <p:nvPr/>
        </p:nvSpPr>
        <p:spPr>
          <a:xfrm rot="5400000">
            <a:off x="8486656" y="4875950"/>
            <a:ext cx="251259" cy="1230322"/>
          </a:xfrm>
          <a:prstGeom prst="curvedLeftArrow">
            <a:avLst>
              <a:gd name="adj1" fmla="val 25000"/>
              <a:gd name="adj2" fmla="val 50000"/>
              <a:gd name="adj3" fmla="val 14679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268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294C56-E356-B348-9686-2B5521655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400"/>
            <a:ext cx="3276600" cy="248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CAC35-56EE-5B48-94F7-165CB86A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805" y="1470032"/>
            <a:ext cx="5233235" cy="4079009"/>
          </a:xfrm>
          <a:prstGeom prst="rect">
            <a:avLst/>
          </a:prstGeom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486EB3E9-035B-1F48-A2B2-4404703C3CBC}"/>
              </a:ext>
            </a:extLst>
          </p:cNvPr>
          <p:cNvSpPr/>
          <p:nvPr/>
        </p:nvSpPr>
        <p:spPr>
          <a:xfrm>
            <a:off x="5535392" y="2184400"/>
            <a:ext cx="2378971" cy="2440213"/>
          </a:xfrm>
          <a:prstGeom prst="donut">
            <a:avLst>
              <a:gd name="adj" fmla="val 0"/>
            </a:avLst>
          </a:prstGeom>
          <a:solidFill>
            <a:srgbClr val="FF40FF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0FC3C2-87CB-4E4E-A19E-525A82ADAD96}"/>
              </a:ext>
            </a:extLst>
          </p:cNvPr>
          <p:cNvCxnSpPr>
            <a:cxnSpLocks/>
            <a:endCxn id="6" idx="5"/>
          </p:cNvCxnSpPr>
          <p:nvPr/>
        </p:nvCxnSpPr>
        <p:spPr>
          <a:xfrm>
            <a:off x="6724877" y="3429000"/>
            <a:ext cx="841094" cy="83825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F8F8B2-D8F1-3E45-88A6-C4C5A88F7AB3}"/>
              </a:ext>
            </a:extLst>
          </p:cNvPr>
          <p:cNvSpPr txBox="1"/>
          <p:nvPr/>
        </p:nvSpPr>
        <p:spPr>
          <a:xfrm rot="2543736">
            <a:off x="6501332" y="3914722"/>
            <a:ext cx="1454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869563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D9E5B080-76C1-D541-8551-21D0A55BE76E}"/>
              </a:ext>
            </a:extLst>
          </p:cNvPr>
          <p:cNvSpPr txBox="1">
            <a:spLocks/>
          </p:cNvSpPr>
          <p:nvPr/>
        </p:nvSpPr>
        <p:spPr>
          <a:xfrm>
            <a:off x="0" y="171485"/>
            <a:ext cx="3547743" cy="6067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Problems</a:t>
            </a:r>
          </a:p>
        </p:txBody>
      </p:sp>
      <p:pic>
        <p:nvPicPr>
          <p:cNvPr id="2050" name="Picture 2" descr="Recommender Systems (in brief) | Reham Alharbi">
            <a:extLst>
              <a:ext uri="{FF2B5EF4-FFF2-40B4-BE49-F238E27FC236}">
                <a16:creationId xmlns:a16="http://schemas.microsoft.com/office/drawing/2014/main" id="{4C1A3637-8CFC-3547-8513-2D246BC43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481" y="1282594"/>
            <a:ext cx="4216400" cy="397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8891F-5060-C846-AA4E-F8A320F0E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42" y="474860"/>
            <a:ext cx="3216558" cy="2012439"/>
          </a:xfrm>
          <a:prstGeom prst="rect">
            <a:avLst/>
          </a:prstGeom>
        </p:spPr>
      </p:pic>
      <p:pic>
        <p:nvPicPr>
          <p:cNvPr id="2054" name="Picture 6" descr="Social Media — Chelsea Robotics">
            <a:extLst>
              <a:ext uri="{FF2B5EF4-FFF2-40B4-BE49-F238E27FC236}">
                <a16:creationId xmlns:a16="http://schemas.microsoft.com/office/drawing/2014/main" id="{AADAD6B2-320E-DD4A-A05A-890D02BD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5743">
            <a:off x="8539263" y="407048"/>
            <a:ext cx="1083349" cy="60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almart Spark Icon (Page 1) - Line.17QQ.com">
            <a:extLst>
              <a:ext uri="{FF2B5EF4-FFF2-40B4-BE49-F238E27FC236}">
                <a16:creationId xmlns:a16="http://schemas.microsoft.com/office/drawing/2014/main" id="{3F0DB252-323D-0047-855F-4FDACE534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369">
            <a:off x="5922078" y="225198"/>
            <a:ext cx="1033155" cy="118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hy Netflix's new icon is a lesson in mobile branding | Thinking | Landor">
            <a:extLst>
              <a:ext uri="{FF2B5EF4-FFF2-40B4-BE49-F238E27FC236}">
                <a16:creationId xmlns:a16="http://schemas.microsoft.com/office/drawing/2014/main" id="{13B96F08-F449-A344-AC54-A04E1B2A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2514">
            <a:off x="7435954" y="1899563"/>
            <a:ext cx="1532590" cy="8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ow Netflix Uses Contextually-Aware Algorithms To Personalize Movie  Recommendations">
            <a:extLst>
              <a:ext uri="{FF2B5EF4-FFF2-40B4-BE49-F238E27FC236}">
                <a16:creationId xmlns:a16="http://schemas.microsoft.com/office/drawing/2014/main" id="{BA32E360-5EE5-1548-9747-46B74D25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918" y="2786975"/>
            <a:ext cx="4008082" cy="200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Ebay - Free business icons">
            <a:extLst>
              <a:ext uri="{FF2B5EF4-FFF2-40B4-BE49-F238E27FC236}">
                <a16:creationId xmlns:a16="http://schemas.microsoft.com/office/drawing/2014/main" id="{C5267465-1916-1049-9382-2F591771F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4" t="32610" r="25072" b="28619"/>
          <a:stretch/>
        </p:blipFill>
        <p:spPr bwMode="auto">
          <a:xfrm rot="2573127">
            <a:off x="6441128" y="5552675"/>
            <a:ext cx="1525987" cy="6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Linkedin - Free social media icons">
            <a:extLst>
              <a:ext uri="{FF2B5EF4-FFF2-40B4-BE49-F238E27FC236}">
                <a16:creationId xmlns:a16="http://schemas.microsoft.com/office/drawing/2014/main" id="{631B7B70-0E0F-294E-BB11-1D18816168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0" t="1175" r="21387" b="-1175"/>
          <a:stretch/>
        </p:blipFill>
        <p:spPr bwMode="auto">
          <a:xfrm rot="836704">
            <a:off x="7544426" y="4887662"/>
            <a:ext cx="784563" cy="74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Facebook Icon Logo Vector (.EPS) Free Download | Facebook icon vector, Facebook  icons, Logo facebook">
            <a:extLst>
              <a:ext uri="{FF2B5EF4-FFF2-40B4-BE49-F238E27FC236}">
                <a16:creationId xmlns:a16="http://schemas.microsoft.com/office/drawing/2014/main" id="{366D9584-A9F5-F54E-9C4D-1C40D5FE7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71678">
            <a:off x="7024071" y="180713"/>
            <a:ext cx="1198238" cy="119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Bankruptcy Icons - Download Free Vector Icons | Noun Project">
            <a:extLst>
              <a:ext uri="{FF2B5EF4-FFF2-40B4-BE49-F238E27FC236}">
                <a16:creationId xmlns:a16="http://schemas.microsoft.com/office/drawing/2014/main" id="{06713768-D299-134C-AF00-43F1ED7D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8" y="1006396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commendation System and Amazon's Secrets - SmartHint">
            <a:extLst>
              <a:ext uri="{FF2B5EF4-FFF2-40B4-BE49-F238E27FC236}">
                <a16:creationId xmlns:a16="http://schemas.microsoft.com/office/drawing/2014/main" id="{4C1CD289-E98B-4E4D-9EBD-B94192653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3"/>
          <a:stretch/>
        </p:blipFill>
        <p:spPr bwMode="auto">
          <a:xfrm>
            <a:off x="8407540" y="4853959"/>
            <a:ext cx="3784460" cy="200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Bankruptcy - Free business icons">
            <a:extLst>
              <a:ext uri="{FF2B5EF4-FFF2-40B4-BE49-F238E27FC236}">
                <a16:creationId xmlns:a16="http://schemas.microsoft.com/office/drawing/2014/main" id="{2844859A-4D7A-C645-A795-E242AF602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1" y="3270197"/>
            <a:ext cx="1104793" cy="110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OVID-19 | DNDi">
            <a:extLst>
              <a:ext uri="{FF2B5EF4-FFF2-40B4-BE49-F238E27FC236}">
                <a16:creationId xmlns:a16="http://schemas.microsoft.com/office/drawing/2014/main" id="{58EA5E5D-1428-7F4A-AFBD-E8706364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07" y="4764205"/>
            <a:ext cx="883202" cy="87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Analysis, attraction, customer, marketing, seo, user icon - Download on  Iconfinder">
            <a:extLst>
              <a:ext uri="{FF2B5EF4-FFF2-40B4-BE49-F238E27FC236}">
                <a16:creationId xmlns:a16="http://schemas.microsoft.com/office/drawing/2014/main" id="{C5BC6F1B-0142-3C40-A4A7-484C3788D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125" y="224656"/>
            <a:ext cx="2757098" cy="275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47F383-4E04-3340-AE55-34E73BD368A6}"/>
              </a:ext>
            </a:extLst>
          </p:cNvPr>
          <p:cNvSpPr/>
          <p:nvPr/>
        </p:nvSpPr>
        <p:spPr>
          <a:xfrm>
            <a:off x="245867" y="1270474"/>
            <a:ext cx="2685106" cy="3243160"/>
          </a:xfrm>
          <a:prstGeom prst="roundRect">
            <a:avLst/>
          </a:prstGeom>
          <a:noFill/>
          <a:ln w="60325">
            <a:solidFill>
              <a:srgbClr val="FF0000">
                <a:alpha val="5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84" name="Picture 36" descr="Text,Line,Logo,Font,Graphics,Clip art,Symbol,Arrow,Brand,Icon,Black-and-white,Square  #225324 - Free Icon Library">
            <a:extLst>
              <a:ext uri="{FF2B5EF4-FFF2-40B4-BE49-F238E27FC236}">
                <a16:creationId xmlns:a16="http://schemas.microsoft.com/office/drawing/2014/main" id="{81A74639-2347-F948-A0E9-E7F6EF8B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79" y="4811100"/>
            <a:ext cx="2104044" cy="21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D8F1B6-733A-414A-BA36-0D7E628542D1}"/>
              </a:ext>
            </a:extLst>
          </p:cNvPr>
          <p:cNvCxnSpPr>
            <a:cxnSpLocks/>
          </p:cNvCxnSpPr>
          <p:nvPr/>
        </p:nvCxnSpPr>
        <p:spPr>
          <a:xfrm>
            <a:off x="2794430" y="2906574"/>
            <a:ext cx="1418068" cy="0"/>
          </a:xfrm>
          <a:prstGeom prst="straightConnector1">
            <a:avLst/>
          </a:prstGeom>
          <a:ln w="381000">
            <a:solidFill>
              <a:srgbClr val="FF0000">
                <a:alpha val="29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87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DC119-0297-4B4E-8C49-3777933B2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B101D-ECD6-1A4C-99B8-8C24C6303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Recall and Precision at k for Recommender Systems | by Maher Malaeb | Medium">
            <a:extLst>
              <a:ext uri="{FF2B5EF4-FFF2-40B4-BE49-F238E27FC236}">
                <a16:creationId xmlns:a16="http://schemas.microsoft.com/office/drawing/2014/main" id="{7D1B4CEC-9E8D-714B-B0C0-6D3DC5E03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1600200"/>
            <a:ext cx="95377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818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2D63AF0-C30C-414A-AB04-01C9A8960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77" b="47654"/>
          <a:stretch/>
        </p:blipFill>
        <p:spPr>
          <a:xfrm>
            <a:off x="2560413" y="1100666"/>
            <a:ext cx="5440587" cy="429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3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A194DDB-D185-4B4E-81D4-DBAF9BABA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40" r="56315"/>
          <a:stretch/>
        </p:blipFill>
        <p:spPr>
          <a:xfrm>
            <a:off x="2983747" y="2167465"/>
            <a:ext cx="4568520" cy="32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2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4FAB6EE-303C-E14C-AB96-56FA4813E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81" t="53086" r="12111"/>
          <a:stretch/>
        </p:blipFill>
        <p:spPr>
          <a:xfrm>
            <a:off x="3132667" y="2201332"/>
            <a:ext cx="4487334" cy="321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0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8D2F-DC69-2D45-8DD4-F4669426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E3D9ED6-980E-804E-904E-C93619988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6381" y="1825625"/>
            <a:ext cx="6059238" cy="4351338"/>
          </a:xfrm>
        </p:spPr>
      </p:pic>
    </p:spTree>
    <p:extLst>
      <p:ext uri="{BB962C8B-B14F-4D97-AF65-F5344CB8AC3E}">
        <p14:creationId xmlns:p14="http://schemas.microsoft.com/office/powerpoint/2010/main" val="1258384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F288-6837-124D-ADD5-BADBAD5F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F116FE6-885E-EA40-A7DB-52C7E5675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274" y="1825625"/>
            <a:ext cx="6211451" cy="4351338"/>
          </a:xfrm>
        </p:spPr>
      </p:pic>
    </p:spTree>
    <p:extLst>
      <p:ext uri="{BB962C8B-B14F-4D97-AF65-F5344CB8AC3E}">
        <p14:creationId xmlns:p14="http://schemas.microsoft.com/office/powerpoint/2010/main" val="2314070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7179-3490-E042-A368-DEDB09F2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29C223DC-BE1E-564D-807D-81087975C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632" y="1825625"/>
            <a:ext cx="4294735" cy="4351338"/>
          </a:xfrm>
        </p:spPr>
      </p:pic>
    </p:spTree>
    <p:extLst>
      <p:ext uri="{BB962C8B-B14F-4D97-AF65-F5344CB8AC3E}">
        <p14:creationId xmlns:p14="http://schemas.microsoft.com/office/powerpoint/2010/main" val="1924138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F853-E287-294F-8797-F48576D4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713BF85-C11B-8C4C-9B21-A89BC2B9D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2368" y="1825625"/>
            <a:ext cx="5067263" cy="4351338"/>
          </a:xfrm>
        </p:spPr>
      </p:pic>
    </p:spTree>
    <p:extLst>
      <p:ext uri="{BB962C8B-B14F-4D97-AF65-F5344CB8AC3E}">
        <p14:creationId xmlns:p14="http://schemas.microsoft.com/office/powerpoint/2010/main" val="2534522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6CA36E0-6569-1E4E-B909-E0CE4EF67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6" y="-2941958"/>
            <a:ext cx="4453642" cy="350286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AFF270A-AA4B-A541-95AE-79F6888C2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808" y="-2928074"/>
            <a:ext cx="4453642" cy="3475095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5DEA2661-E5AB-8841-A586-AA98DAE91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66" y="-2339819"/>
            <a:ext cx="4453641" cy="334933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F5B844D-02C8-C142-8772-21AE4FF53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807" y="-2248348"/>
            <a:ext cx="4453641" cy="3383624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F1A8EFC1-2FF6-854B-B41C-930807A40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9" y="-2202016"/>
            <a:ext cx="4453642" cy="3386755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187140CC-0A85-2343-9CBD-622DFDE47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9" y="2441839"/>
            <a:ext cx="3913479" cy="3077266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7E12FBC1-F9EC-784A-AE54-1A84344E2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6760" y="-1571753"/>
            <a:ext cx="4457568" cy="3386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6217AA88-6B97-664D-9C5B-61C2CDCF1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2402" y="2425272"/>
            <a:ext cx="3889818" cy="3077267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3B084FCF-913C-4543-9B49-2405789706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6472" y="2435210"/>
            <a:ext cx="3893461" cy="30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58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6CA8E-5A7D-174B-B3BD-BA37238F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1D27CC-62CB-0947-9CDF-4FCBD4595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805051"/>
              </p:ext>
            </p:extLst>
          </p:nvPr>
        </p:nvGraphicFramePr>
        <p:xfrm>
          <a:off x="838200" y="1892754"/>
          <a:ext cx="7734300" cy="3911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7313">
                  <a:extLst>
                    <a:ext uri="{9D8B030D-6E8A-4147-A177-3AD203B41FA5}">
                      <a16:colId xmlns:a16="http://schemas.microsoft.com/office/drawing/2014/main" val="666291239"/>
                    </a:ext>
                  </a:extLst>
                </a:gridCol>
                <a:gridCol w="742407">
                  <a:extLst>
                    <a:ext uri="{9D8B030D-6E8A-4147-A177-3AD203B41FA5}">
                      <a16:colId xmlns:a16="http://schemas.microsoft.com/office/drawing/2014/main" val="384435361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506790231"/>
                    </a:ext>
                  </a:extLst>
                </a:gridCol>
                <a:gridCol w="846823">
                  <a:extLst>
                    <a:ext uri="{9D8B030D-6E8A-4147-A177-3AD203B41FA5}">
                      <a16:colId xmlns:a16="http://schemas.microsoft.com/office/drawing/2014/main" val="2728694843"/>
                    </a:ext>
                  </a:extLst>
                </a:gridCol>
                <a:gridCol w="898459">
                  <a:extLst>
                    <a:ext uri="{9D8B030D-6E8A-4147-A177-3AD203B41FA5}">
                      <a16:colId xmlns:a16="http://schemas.microsoft.com/office/drawing/2014/main" val="2073021998"/>
                    </a:ext>
                  </a:extLst>
                </a:gridCol>
                <a:gridCol w="711624">
                  <a:extLst>
                    <a:ext uri="{9D8B030D-6E8A-4147-A177-3AD203B41FA5}">
                      <a16:colId xmlns:a16="http://schemas.microsoft.com/office/drawing/2014/main" val="1902172765"/>
                    </a:ext>
                  </a:extLst>
                </a:gridCol>
                <a:gridCol w="734785">
                  <a:extLst>
                    <a:ext uri="{9D8B030D-6E8A-4147-A177-3AD203B41FA5}">
                      <a16:colId xmlns:a16="http://schemas.microsoft.com/office/drawing/2014/main" val="1875051558"/>
                    </a:ext>
                  </a:extLst>
                </a:gridCol>
                <a:gridCol w="653143">
                  <a:extLst>
                    <a:ext uri="{9D8B030D-6E8A-4147-A177-3AD203B41FA5}">
                      <a16:colId xmlns:a16="http://schemas.microsoft.com/office/drawing/2014/main" val="2883014654"/>
                    </a:ext>
                  </a:extLst>
                </a:gridCol>
                <a:gridCol w="751115">
                  <a:extLst>
                    <a:ext uri="{9D8B030D-6E8A-4147-A177-3AD203B41FA5}">
                      <a16:colId xmlns:a16="http://schemas.microsoft.com/office/drawing/2014/main" val="3577155148"/>
                    </a:ext>
                  </a:extLst>
                </a:gridCol>
                <a:gridCol w="783771">
                  <a:extLst>
                    <a:ext uri="{9D8B030D-6E8A-4147-A177-3AD203B41FA5}">
                      <a16:colId xmlns:a16="http://schemas.microsoft.com/office/drawing/2014/main" val="2343228601"/>
                    </a:ext>
                  </a:extLst>
                </a:gridCol>
              </a:tblGrid>
              <a:tr h="3895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Re@10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Nvl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43742"/>
                  </a:ext>
                </a:extLst>
              </a:tr>
              <a:tr h="5956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24922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 </a:t>
                      </a:r>
                      <a:r>
                        <a:rPr lang="el-GR" dirty="0"/>
                        <a:t>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829040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916505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459719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SVD++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58290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NMF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75639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N-MF1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195056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N-MF2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403004"/>
                  </a:ext>
                </a:extLst>
              </a:tr>
              <a:tr h="3403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N-MF3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443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24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Quick Bias/Variance Trade-Off. The Bias/Variance trade-off easily… | by  z_ai | Towards Data Science">
            <a:extLst>
              <a:ext uri="{FF2B5EF4-FFF2-40B4-BE49-F238E27FC236}">
                <a16:creationId xmlns:a16="http://schemas.microsoft.com/office/drawing/2014/main" id="{7FDFC327-BDB7-4543-ACFF-FD632C60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015" y="2564658"/>
            <a:ext cx="2116635" cy="13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9A732AAD-9A8B-405E-AE8C-CFFCC42A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46" y="2579356"/>
            <a:ext cx="720744" cy="683057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830D956-BF35-E140-A908-674B4634892C}"/>
              </a:ext>
            </a:extLst>
          </p:cNvPr>
          <p:cNvCxnSpPr>
            <a:cxnSpLocks/>
          </p:cNvCxnSpPr>
          <p:nvPr/>
        </p:nvCxnSpPr>
        <p:spPr>
          <a:xfrm>
            <a:off x="4088352" y="2702024"/>
            <a:ext cx="6477326" cy="14462"/>
          </a:xfrm>
          <a:prstGeom prst="straightConnector1">
            <a:avLst/>
          </a:prstGeom>
          <a:ln w="8890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4" name="Picture 20" descr="predictive analytics - machine learning icon | Solve">
            <a:extLst>
              <a:ext uri="{FF2B5EF4-FFF2-40B4-BE49-F238E27FC236}">
                <a16:creationId xmlns:a16="http://schemas.microsoft.com/office/drawing/2014/main" id="{215C14EB-8894-6A4E-8FAE-8056C918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71" y="3553833"/>
            <a:ext cx="1593930" cy="159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2223CB-6710-344D-80CB-7DBBD932A2FA}"/>
              </a:ext>
            </a:extLst>
          </p:cNvPr>
          <p:cNvCxnSpPr>
            <a:cxnSpLocks/>
          </p:cNvCxnSpPr>
          <p:nvPr/>
        </p:nvCxnSpPr>
        <p:spPr>
          <a:xfrm>
            <a:off x="234654" y="2042741"/>
            <a:ext cx="11270771" cy="0"/>
          </a:xfrm>
          <a:prstGeom prst="straightConnector1">
            <a:avLst/>
          </a:prstGeom>
          <a:ln w="88900">
            <a:solidFill>
              <a:schemeClr val="accent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Data, database, server icon - Download on Iconfinder">
            <a:extLst>
              <a:ext uri="{FF2B5EF4-FFF2-40B4-BE49-F238E27FC236}">
                <a16:creationId xmlns:a16="http://schemas.microsoft.com/office/drawing/2014/main" id="{B9A0266D-8D20-BA4B-AE37-FE179E4D1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44" y="3730330"/>
            <a:ext cx="1045556" cy="10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1C0F8A5-B1E7-4BFA-97A9-FD6F6E402846}"/>
              </a:ext>
            </a:extLst>
          </p:cNvPr>
          <p:cNvSpPr/>
          <p:nvPr/>
        </p:nvSpPr>
        <p:spPr>
          <a:xfrm>
            <a:off x="1293175" y="4218531"/>
            <a:ext cx="1834408" cy="1613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8F008C-CD17-462B-9860-24A2D35A378F}"/>
              </a:ext>
            </a:extLst>
          </p:cNvPr>
          <p:cNvSpPr txBox="1"/>
          <p:nvPr/>
        </p:nvSpPr>
        <p:spPr>
          <a:xfrm>
            <a:off x="383939" y="5147763"/>
            <a:ext cx="218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Data</a:t>
            </a:r>
            <a:r>
              <a:rPr lang="en-US" sz="1200" dirty="0"/>
              <a:t> </a:t>
            </a:r>
          </a:p>
          <a:p>
            <a:r>
              <a:rPr lang="en-US" sz="1200" dirty="0"/>
              <a:t>Training: </a:t>
            </a:r>
            <a:r>
              <a:rPr lang="en-US" sz="1200" b="1" dirty="0"/>
              <a:t>~1048K questions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 376K questions</a:t>
            </a:r>
            <a:endParaRPr lang="en-US" sz="12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E957CB-560C-4CFA-BBF8-03443CD8F1F4}"/>
              </a:ext>
            </a:extLst>
          </p:cNvPr>
          <p:cNvSpPr txBox="1"/>
          <p:nvPr/>
        </p:nvSpPr>
        <p:spPr>
          <a:xfrm>
            <a:off x="3345126" y="5470928"/>
            <a:ext cx="1567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Cleansed Data</a:t>
            </a:r>
            <a:r>
              <a:rPr lang="en-US" sz="1200" dirty="0"/>
              <a:t> 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Combined dataset: 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1024K questions</a:t>
            </a:r>
            <a:endParaRPr lang="en-US" sz="1200" b="1" dirty="0"/>
          </a:p>
        </p:txBody>
      </p:sp>
      <p:pic>
        <p:nvPicPr>
          <p:cNvPr id="41" name="Picture 40" descr="A close up of a sign&#10;&#10;Description automatically generated">
            <a:extLst>
              <a:ext uri="{FF2B5EF4-FFF2-40B4-BE49-F238E27FC236}">
                <a16:creationId xmlns:a16="http://schemas.microsoft.com/office/drawing/2014/main" id="{50546E72-8E0B-4BCC-B30A-922A69E67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01" y="4566104"/>
            <a:ext cx="207568" cy="129250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EA8C581-F37A-4044-A30D-F4428889A6F8}"/>
              </a:ext>
            </a:extLst>
          </p:cNvPr>
          <p:cNvSpPr/>
          <p:nvPr/>
        </p:nvSpPr>
        <p:spPr>
          <a:xfrm>
            <a:off x="713064" y="1910688"/>
            <a:ext cx="273550" cy="2678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BC09B15-D1F6-49DD-8343-E5D4C9C65D8B}"/>
              </a:ext>
            </a:extLst>
          </p:cNvPr>
          <p:cNvSpPr/>
          <p:nvPr/>
        </p:nvSpPr>
        <p:spPr>
          <a:xfrm>
            <a:off x="3992007" y="1910688"/>
            <a:ext cx="273550" cy="2678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BCA7ECA-7F83-4688-8198-546D1559C02A}"/>
              </a:ext>
            </a:extLst>
          </p:cNvPr>
          <p:cNvSpPr/>
          <p:nvPr/>
        </p:nvSpPr>
        <p:spPr>
          <a:xfrm>
            <a:off x="6912836" y="1900675"/>
            <a:ext cx="273550" cy="2678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F50004A-5B19-43BD-8B40-40C8DC4AAB44}"/>
              </a:ext>
            </a:extLst>
          </p:cNvPr>
          <p:cNvSpPr/>
          <p:nvPr/>
        </p:nvSpPr>
        <p:spPr>
          <a:xfrm>
            <a:off x="10368583" y="1913882"/>
            <a:ext cx="273550" cy="26783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70F5CF-441B-4F8D-BCAC-6CC0A483D697}"/>
              </a:ext>
            </a:extLst>
          </p:cNvPr>
          <p:cNvSpPr txBox="1"/>
          <p:nvPr/>
        </p:nvSpPr>
        <p:spPr>
          <a:xfrm>
            <a:off x="4811722" y="5847853"/>
            <a:ext cx="211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Data</a:t>
            </a:r>
            <a:r>
              <a:rPr lang="en-US" sz="1200" dirty="0"/>
              <a:t> (Training data development)</a:t>
            </a:r>
          </a:p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~717K  questions</a:t>
            </a:r>
          </a:p>
          <a:p>
            <a:r>
              <a:rPr lang="en-US" sz="1200" dirty="0"/>
              <a:t>Test: </a:t>
            </a:r>
            <a:r>
              <a:rPr lang="en-US" sz="1200" b="1" dirty="0"/>
              <a:t>~307K questions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9CE046-4414-4213-AACB-E822911C3C63}"/>
              </a:ext>
            </a:extLst>
          </p:cNvPr>
          <p:cNvSpPr txBox="1"/>
          <p:nvPr/>
        </p:nvSpPr>
        <p:spPr>
          <a:xfrm>
            <a:off x="234654" y="1396950"/>
            <a:ext cx="1567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Data Wrangling /</a:t>
            </a:r>
          </a:p>
          <a:p>
            <a:r>
              <a:rPr lang="en-US" sz="1400" b="1" dirty="0"/>
              <a:t>Data Merging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138FF1-91D3-4B7E-91D6-5DBFC121BE30}"/>
              </a:ext>
            </a:extLst>
          </p:cNvPr>
          <p:cNvSpPr txBox="1"/>
          <p:nvPr/>
        </p:nvSpPr>
        <p:spPr>
          <a:xfrm>
            <a:off x="3033315" y="1396950"/>
            <a:ext cx="2236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Exploratory Data Analysis / Feature Engineering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57581F4-24B7-44B5-9ADD-390910DA1431}"/>
              </a:ext>
            </a:extLst>
          </p:cNvPr>
          <p:cNvSpPr txBox="1"/>
          <p:nvPr/>
        </p:nvSpPr>
        <p:spPr>
          <a:xfrm>
            <a:off x="6255897" y="1329622"/>
            <a:ext cx="1680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Modeling and </a:t>
            </a:r>
          </a:p>
          <a:p>
            <a:r>
              <a:rPr lang="en-US" sz="1400" b="1" dirty="0"/>
              <a:t>Training / Testing</a:t>
            </a:r>
          </a:p>
          <a:p>
            <a:endParaRPr lang="en-US" sz="14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72592D-6D5E-409B-BDAB-363CE6BD3951}"/>
              </a:ext>
            </a:extLst>
          </p:cNvPr>
          <p:cNvSpPr txBox="1"/>
          <p:nvPr/>
        </p:nvSpPr>
        <p:spPr>
          <a:xfrm>
            <a:off x="5986403" y="3252167"/>
            <a:ext cx="2457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Model 1   Model 2 … </a:t>
            </a:r>
          </a:p>
        </p:txBody>
      </p:sp>
      <p:sp>
        <p:nvSpPr>
          <p:cNvPr id="95" name="Google Shape;94;p18">
            <a:extLst>
              <a:ext uri="{FF2B5EF4-FFF2-40B4-BE49-F238E27FC236}">
                <a16:creationId xmlns:a16="http://schemas.microsoft.com/office/drawing/2014/main" id="{976072A5-49E1-4609-A935-1B1018ED2676}"/>
              </a:ext>
            </a:extLst>
          </p:cNvPr>
          <p:cNvSpPr txBox="1">
            <a:spLocks/>
          </p:cNvSpPr>
          <p:nvPr/>
        </p:nvSpPr>
        <p:spPr>
          <a:xfrm>
            <a:off x="-406915" y="216044"/>
            <a:ext cx="3547743" cy="6067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Steps</a:t>
            </a:r>
          </a:p>
        </p:txBody>
      </p:sp>
      <p:pic>
        <p:nvPicPr>
          <p:cNvPr id="3" name="Picture 2" descr="A close-up of a carrot&#10;&#10;Description automatically generated with low confidence">
            <a:extLst>
              <a:ext uri="{FF2B5EF4-FFF2-40B4-BE49-F238E27FC236}">
                <a16:creationId xmlns:a16="http://schemas.microsoft.com/office/drawing/2014/main" id="{C4721103-4EE2-C64E-9A7B-B5A113979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21" y="4765137"/>
            <a:ext cx="1008028" cy="236115"/>
          </a:xfrm>
          <a:prstGeom prst="rect">
            <a:avLst/>
          </a:prstGeom>
        </p:spPr>
      </p:pic>
      <p:pic>
        <p:nvPicPr>
          <p:cNvPr id="1026" name="Picture 2" descr="Json file - Free interface icons">
            <a:extLst>
              <a:ext uri="{FF2B5EF4-FFF2-40B4-BE49-F238E27FC236}">
                <a16:creationId xmlns:a16="http://schemas.microsoft.com/office/drawing/2014/main" id="{54ED0196-99B4-CD4B-94EE-DD64DF49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18" y="3738614"/>
            <a:ext cx="491435" cy="49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 Cleansing Icons - Download Free Vector Icons | Noun Project">
            <a:extLst>
              <a:ext uri="{FF2B5EF4-FFF2-40B4-BE49-F238E27FC236}">
                <a16:creationId xmlns:a16="http://schemas.microsoft.com/office/drawing/2014/main" id="{9C5A4FE2-A1D9-BE45-BE7B-25306E4AC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43" y="3360407"/>
            <a:ext cx="855597" cy="8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raph ( Line ) icons by Deemak Daksina | Icon design inspiration, Stock icon,  Economy design">
            <a:extLst>
              <a:ext uri="{FF2B5EF4-FFF2-40B4-BE49-F238E27FC236}">
                <a16:creationId xmlns:a16="http://schemas.microsoft.com/office/drawing/2014/main" id="{90583D72-86FB-2B4B-9851-816B94691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5" t="11536" r="12153" b="14636"/>
          <a:stretch/>
        </p:blipFill>
        <p:spPr bwMode="auto">
          <a:xfrm>
            <a:off x="3190840" y="3348256"/>
            <a:ext cx="1921605" cy="1896304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8259035-8B70-EA4F-B61C-84FDFCC0FA68}"/>
              </a:ext>
            </a:extLst>
          </p:cNvPr>
          <p:cNvSpPr txBox="1"/>
          <p:nvPr/>
        </p:nvSpPr>
        <p:spPr>
          <a:xfrm>
            <a:off x="9636828" y="1455092"/>
            <a:ext cx="209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Evaluation of Models</a:t>
            </a:r>
          </a:p>
          <a:p>
            <a:endParaRPr lang="en-US" sz="1400" b="1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41D9910-08B2-394C-85C5-6DD360E4C5DA}"/>
              </a:ext>
            </a:extLst>
          </p:cNvPr>
          <p:cNvCxnSpPr>
            <a:cxnSpLocks/>
          </p:cNvCxnSpPr>
          <p:nvPr/>
        </p:nvCxnSpPr>
        <p:spPr>
          <a:xfrm flipV="1">
            <a:off x="4128782" y="2185149"/>
            <a:ext cx="1" cy="569712"/>
          </a:xfrm>
          <a:prstGeom prst="straightConnector1">
            <a:avLst/>
          </a:prstGeom>
          <a:ln w="88900">
            <a:solidFill>
              <a:schemeClr val="accent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03982F1-10D5-AA46-B3AA-EA3BF697D45F}"/>
              </a:ext>
            </a:extLst>
          </p:cNvPr>
          <p:cNvCxnSpPr>
            <a:cxnSpLocks/>
          </p:cNvCxnSpPr>
          <p:nvPr/>
        </p:nvCxnSpPr>
        <p:spPr>
          <a:xfrm>
            <a:off x="10505616" y="2178523"/>
            <a:ext cx="0" cy="576338"/>
          </a:xfrm>
          <a:prstGeom prst="straightConnector1">
            <a:avLst/>
          </a:prstGeom>
          <a:ln w="88900">
            <a:solidFill>
              <a:schemeClr val="accent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row: Right 18">
            <a:extLst>
              <a:ext uri="{FF2B5EF4-FFF2-40B4-BE49-F238E27FC236}">
                <a16:creationId xmlns:a16="http://schemas.microsoft.com/office/drawing/2014/main" id="{E1D71DB3-6F6C-364F-9C83-E70D61419E40}"/>
              </a:ext>
            </a:extLst>
          </p:cNvPr>
          <p:cNvSpPr/>
          <p:nvPr/>
        </p:nvSpPr>
        <p:spPr>
          <a:xfrm>
            <a:off x="5222879" y="4229256"/>
            <a:ext cx="906673" cy="14582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C458E32-BD32-C24A-8BE5-1D1BF53A4E68}"/>
              </a:ext>
            </a:extLst>
          </p:cNvPr>
          <p:cNvSpPr txBox="1"/>
          <p:nvPr/>
        </p:nvSpPr>
        <p:spPr>
          <a:xfrm>
            <a:off x="8243173" y="1725340"/>
            <a:ext cx="209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Prediction</a:t>
            </a:r>
          </a:p>
          <a:p>
            <a:endParaRPr lang="en-US" sz="1400" b="1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E42F446-A57C-724D-9429-F98F69849274}"/>
              </a:ext>
            </a:extLst>
          </p:cNvPr>
          <p:cNvSpPr txBox="1"/>
          <p:nvPr/>
        </p:nvSpPr>
        <p:spPr>
          <a:xfrm>
            <a:off x="6712626" y="2385176"/>
            <a:ext cx="209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</a:rPr>
              <a:t>Tuning</a:t>
            </a:r>
          </a:p>
          <a:p>
            <a:endParaRPr lang="en-US" sz="14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CB3C8E3-30CE-F944-93A8-13B644F2DF68}"/>
              </a:ext>
            </a:extLst>
          </p:cNvPr>
          <p:cNvSpPr txBox="1"/>
          <p:nvPr/>
        </p:nvSpPr>
        <p:spPr>
          <a:xfrm>
            <a:off x="10492528" y="2161682"/>
            <a:ext cx="494746" cy="52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Bad</a:t>
            </a:r>
          </a:p>
          <a:p>
            <a:endParaRPr lang="en-US" sz="14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B730507-50A9-FF4B-834E-0379ECDA218E}"/>
              </a:ext>
            </a:extLst>
          </p:cNvPr>
          <p:cNvSpPr txBox="1"/>
          <p:nvPr/>
        </p:nvSpPr>
        <p:spPr>
          <a:xfrm>
            <a:off x="10565678" y="1743734"/>
            <a:ext cx="710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</a:rPr>
              <a:t>Good</a:t>
            </a:r>
          </a:p>
          <a:p>
            <a:endParaRPr lang="en-US" sz="1400" b="1" dirty="0"/>
          </a:p>
        </p:txBody>
      </p:sp>
      <p:pic>
        <p:nvPicPr>
          <p:cNvPr id="98" name="Graphic 97" descr="Question Mark with solid fill">
            <a:extLst>
              <a:ext uri="{FF2B5EF4-FFF2-40B4-BE49-F238E27FC236}">
                <a16:creationId xmlns:a16="http://schemas.microsoft.com/office/drawing/2014/main" id="{E928C897-F231-3D4F-8F72-9F7A9C7F4B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58061" y="1906918"/>
            <a:ext cx="298944" cy="298944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D5BACBF-F3AD-4247-BDF4-9E77D2B71471}"/>
              </a:ext>
            </a:extLst>
          </p:cNvPr>
          <p:cNvCxnSpPr>
            <a:cxnSpLocks/>
          </p:cNvCxnSpPr>
          <p:nvPr/>
        </p:nvCxnSpPr>
        <p:spPr>
          <a:xfrm>
            <a:off x="7047549" y="1240298"/>
            <a:ext cx="0" cy="660377"/>
          </a:xfrm>
          <a:prstGeom prst="straightConnector1">
            <a:avLst/>
          </a:prstGeom>
          <a:ln w="88900">
            <a:solidFill>
              <a:schemeClr val="accent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B61C611E-6AEC-B945-8B8C-716D1DC961DE}"/>
              </a:ext>
            </a:extLst>
          </p:cNvPr>
          <p:cNvSpPr/>
          <p:nvPr/>
        </p:nvSpPr>
        <p:spPr>
          <a:xfrm>
            <a:off x="6450630" y="704017"/>
            <a:ext cx="1193837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Test Data</a:t>
            </a:r>
          </a:p>
        </p:txBody>
      </p:sp>
      <p:pic>
        <p:nvPicPr>
          <p:cNvPr id="1050" name="Picture 26" descr="Customer, evaluation, review, satisfaction, system icon - Download on  Iconfinder">
            <a:extLst>
              <a:ext uri="{FF2B5EF4-FFF2-40B4-BE49-F238E27FC236}">
                <a16:creationId xmlns:a16="http://schemas.microsoft.com/office/drawing/2014/main" id="{B1288EFB-DDEC-6740-B205-21F523576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039" y="3776232"/>
            <a:ext cx="934187" cy="93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Arrow: Right 18">
            <a:extLst>
              <a:ext uri="{FF2B5EF4-FFF2-40B4-BE49-F238E27FC236}">
                <a16:creationId xmlns:a16="http://schemas.microsoft.com/office/drawing/2014/main" id="{4E3467E3-7848-B04E-95C4-BA67BBFC4323}"/>
              </a:ext>
            </a:extLst>
          </p:cNvPr>
          <p:cNvSpPr/>
          <p:nvPr/>
        </p:nvSpPr>
        <p:spPr>
          <a:xfrm>
            <a:off x="7935990" y="4242509"/>
            <a:ext cx="2116634" cy="15063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80D9A6D-FAB7-D842-B78A-E89635410862}"/>
              </a:ext>
            </a:extLst>
          </p:cNvPr>
          <p:cNvSpPr txBox="1"/>
          <p:nvPr/>
        </p:nvSpPr>
        <p:spPr>
          <a:xfrm>
            <a:off x="6169641" y="5111920"/>
            <a:ext cx="2116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Recommender System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5ADCCCD-54BD-7549-8774-9F1F9AC6F76B}"/>
              </a:ext>
            </a:extLst>
          </p:cNvPr>
          <p:cNvSpPr txBox="1"/>
          <p:nvPr/>
        </p:nvSpPr>
        <p:spPr>
          <a:xfrm>
            <a:off x="9727594" y="4815259"/>
            <a:ext cx="2116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255909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32C54-1A28-5A4E-972E-079A7B025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66" y="1145747"/>
            <a:ext cx="3490641" cy="3304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2C87A-C8CC-C349-A0B3-ED727677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007" y="728133"/>
            <a:ext cx="6965247" cy="41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30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4;p18">
            <a:extLst>
              <a:ext uri="{FF2B5EF4-FFF2-40B4-BE49-F238E27FC236}">
                <a16:creationId xmlns:a16="http://schemas.microsoft.com/office/drawing/2014/main" id="{80258C03-2279-2E4F-AFF1-BF5CBD9029B2}"/>
              </a:ext>
            </a:extLst>
          </p:cNvPr>
          <p:cNvSpPr txBox="1">
            <a:spLocks/>
          </p:cNvSpPr>
          <p:nvPr/>
        </p:nvSpPr>
        <p:spPr>
          <a:xfrm>
            <a:off x="439111" y="242220"/>
            <a:ext cx="5034378" cy="6067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Data Wrangling</a:t>
            </a:r>
          </a:p>
        </p:txBody>
      </p:sp>
      <p:pic>
        <p:nvPicPr>
          <p:cNvPr id="10" name="Picture 2" descr="Json file - Free interface icons">
            <a:extLst>
              <a:ext uri="{FF2B5EF4-FFF2-40B4-BE49-F238E27FC236}">
                <a16:creationId xmlns:a16="http://schemas.microsoft.com/office/drawing/2014/main" id="{8D3DC75E-1831-EE4D-85D8-3E9DBD3E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2" y="1322849"/>
            <a:ext cx="646738" cy="64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SV File icon PNG and SVG Vector Free Download">
            <a:extLst>
              <a:ext uri="{FF2B5EF4-FFF2-40B4-BE49-F238E27FC236}">
                <a16:creationId xmlns:a16="http://schemas.microsoft.com/office/drawing/2014/main" id="{9F5F93C9-1827-4A4D-A89C-CE5A82E5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362837"/>
            <a:ext cx="572604" cy="6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10">
            <a:extLst>
              <a:ext uri="{FF2B5EF4-FFF2-40B4-BE49-F238E27FC236}">
                <a16:creationId xmlns:a16="http://schemas.microsoft.com/office/drawing/2014/main" id="{7402B1F4-0224-F042-87C7-3C4F2A5FC37B}"/>
              </a:ext>
            </a:extLst>
          </p:cNvPr>
          <p:cNvSpPr/>
          <p:nvPr/>
        </p:nvSpPr>
        <p:spPr>
          <a:xfrm>
            <a:off x="1193800" y="1479911"/>
            <a:ext cx="323850" cy="33261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54D700-5A25-C648-988A-3F7C43D7A708}"/>
              </a:ext>
            </a:extLst>
          </p:cNvPr>
          <p:cNvSpPr txBox="1"/>
          <p:nvPr/>
        </p:nvSpPr>
        <p:spPr>
          <a:xfrm>
            <a:off x="340657" y="1969587"/>
            <a:ext cx="821393" cy="2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Metadata</a:t>
            </a:r>
            <a:r>
              <a:rPr lang="en-US" sz="12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3C86E-B6C2-044A-B868-316B1267C61B}"/>
              </a:ext>
            </a:extLst>
          </p:cNvPr>
          <p:cNvSpPr txBox="1"/>
          <p:nvPr/>
        </p:nvSpPr>
        <p:spPr>
          <a:xfrm>
            <a:off x="1632502" y="1969586"/>
            <a:ext cx="821393" cy="2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Ratings</a:t>
            </a:r>
            <a:r>
              <a:rPr lang="en-US" sz="1200" dirty="0"/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09845A-0F3A-474E-96DC-3E8D21A8C8BE}"/>
              </a:ext>
            </a:extLst>
          </p:cNvPr>
          <p:cNvCxnSpPr>
            <a:cxnSpLocks/>
          </p:cNvCxnSpPr>
          <p:nvPr/>
        </p:nvCxnSpPr>
        <p:spPr>
          <a:xfrm>
            <a:off x="2438397" y="1969586"/>
            <a:ext cx="1530857" cy="0"/>
          </a:xfrm>
          <a:prstGeom prst="straightConnector1">
            <a:avLst/>
          </a:prstGeom>
          <a:ln w="88900">
            <a:solidFill>
              <a:schemeClr val="accent1">
                <a:alpha val="2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-up of a carrot&#10;&#10;Description automatically generated with low confidence">
            <a:extLst>
              <a:ext uri="{FF2B5EF4-FFF2-40B4-BE49-F238E27FC236}">
                <a16:creationId xmlns:a16="http://schemas.microsoft.com/office/drawing/2014/main" id="{A7C60232-F191-B445-8DED-D50EF9FDE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11" y="889321"/>
            <a:ext cx="1008028" cy="236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E75A68-6E85-BA4E-BE8E-2D62A76DC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5" y="3965746"/>
            <a:ext cx="2914650" cy="2758905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0E5F71B-89AC-4D42-B959-0B41D2926F7B}"/>
              </a:ext>
            </a:extLst>
          </p:cNvPr>
          <p:cNvSpPr/>
          <p:nvPr/>
        </p:nvSpPr>
        <p:spPr>
          <a:xfrm>
            <a:off x="3969254" y="827328"/>
            <a:ext cx="2060392" cy="2672868"/>
          </a:xfrm>
          <a:prstGeom prst="roundRect">
            <a:avLst/>
          </a:prstGeom>
          <a:noFill/>
          <a:ln w="60325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243FE-034E-4141-B72A-CDAD999CB9B9}"/>
              </a:ext>
            </a:extLst>
          </p:cNvPr>
          <p:cNvSpPr txBox="1"/>
          <p:nvPr/>
        </p:nvSpPr>
        <p:spPr>
          <a:xfrm>
            <a:off x="3984751" y="968996"/>
            <a:ext cx="1749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Data Extraction: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5 years valid data (2014 – 2018)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Filtering out the reviews of non-purchasers </a:t>
            </a:r>
          </a:p>
          <a:p>
            <a:r>
              <a:rPr lang="en-US" sz="1200" b="1" dirty="0"/>
              <a:t>Data</a:t>
            </a:r>
            <a:r>
              <a:rPr lang="en-US" sz="1200" dirty="0"/>
              <a:t> </a:t>
            </a:r>
            <a:r>
              <a:rPr lang="en-US" sz="1200" b="1" dirty="0"/>
              <a:t>Imputation</a:t>
            </a:r>
            <a:endParaRPr lang="en-US" sz="1200" dirty="0"/>
          </a:p>
          <a:p>
            <a:r>
              <a:rPr lang="en-US" sz="1200" b="1" dirty="0"/>
              <a:t>Data</a:t>
            </a:r>
            <a:r>
              <a:rPr lang="en-US" sz="1200" dirty="0"/>
              <a:t> </a:t>
            </a:r>
            <a:r>
              <a:rPr lang="en-US" sz="1200" b="1" dirty="0"/>
              <a:t>Type Conversion</a:t>
            </a:r>
          </a:p>
          <a:p>
            <a:endParaRPr lang="en-US" sz="1200" dirty="0"/>
          </a:p>
        </p:txBody>
      </p:sp>
      <p:pic>
        <p:nvPicPr>
          <p:cNvPr id="4100" name="Picture 4" descr="pandas - NumFOCUS">
            <a:extLst>
              <a:ext uri="{FF2B5EF4-FFF2-40B4-BE49-F238E27FC236}">
                <a16:creationId xmlns:a16="http://schemas.microsoft.com/office/drawing/2014/main" id="{92B7FFBA-2931-A548-A12D-81314481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002" y="1292917"/>
            <a:ext cx="915142" cy="91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EC59053-13BF-9947-9BAE-32E66A9FB6D6}"/>
              </a:ext>
            </a:extLst>
          </p:cNvPr>
          <p:cNvSpPr/>
          <p:nvPr/>
        </p:nvSpPr>
        <p:spPr>
          <a:xfrm>
            <a:off x="325529" y="828648"/>
            <a:ext cx="2060392" cy="2632132"/>
          </a:xfrm>
          <a:prstGeom prst="roundRect">
            <a:avLst/>
          </a:prstGeom>
          <a:noFill/>
          <a:ln w="60325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42A7BE-A597-C249-A3B2-ADA87F0DC9CA}"/>
              </a:ext>
            </a:extLst>
          </p:cNvPr>
          <p:cNvSpPr txBox="1"/>
          <p:nvPr/>
        </p:nvSpPr>
        <p:spPr>
          <a:xfrm>
            <a:off x="461812" y="2490024"/>
            <a:ext cx="1835292" cy="830997"/>
          </a:xfrm>
          <a:prstGeom prst="rect">
            <a:avLst/>
          </a:prstGeom>
          <a:solidFill>
            <a:schemeClr val="accent5">
              <a:alpha val="13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Merged Data: </a:t>
            </a:r>
          </a:p>
          <a:p>
            <a:r>
              <a:rPr lang="en-US" sz="1200" dirty="0"/>
              <a:t>Total Rows: ~2.56 million</a:t>
            </a:r>
          </a:p>
          <a:p>
            <a:r>
              <a:rPr lang="en-US" sz="1200" dirty="0"/>
              <a:t># of Users: ~72,000, </a:t>
            </a:r>
          </a:p>
          <a:p>
            <a:r>
              <a:rPr lang="en-US" sz="1200" dirty="0"/>
              <a:t># of Items: ~1.54 million</a:t>
            </a:r>
            <a:r>
              <a:rPr lang="en-US" sz="1200" b="1" dirty="0"/>
              <a:t>  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03D284-DC7E-854E-9865-2A629EECF9EF}"/>
              </a:ext>
            </a:extLst>
          </p:cNvPr>
          <p:cNvSpPr txBox="1"/>
          <p:nvPr/>
        </p:nvSpPr>
        <p:spPr>
          <a:xfrm>
            <a:off x="4202747" y="2490024"/>
            <a:ext cx="1531626" cy="830997"/>
          </a:xfrm>
          <a:prstGeom prst="rect">
            <a:avLst/>
          </a:prstGeom>
          <a:solidFill>
            <a:schemeClr val="accent5">
              <a:alpha val="1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Cleaned Data:</a:t>
            </a:r>
          </a:p>
          <a:p>
            <a:r>
              <a:rPr lang="en-US" sz="1200" dirty="0"/>
              <a:t>Total Rows: ~49,535</a:t>
            </a:r>
          </a:p>
          <a:p>
            <a:r>
              <a:rPr lang="en-US" sz="1200" dirty="0"/>
              <a:t># of Users: </a:t>
            </a:r>
            <a:r>
              <a:rPr lang="en-US" sz="1200" b="1" dirty="0"/>
              <a:t>~</a:t>
            </a:r>
            <a:r>
              <a:rPr lang="en-US" sz="1200" dirty="0"/>
              <a:t>23,789, </a:t>
            </a:r>
          </a:p>
          <a:p>
            <a:r>
              <a:rPr lang="en-US" sz="1200" dirty="0"/>
              <a:t># of Items: 241</a:t>
            </a:r>
          </a:p>
        </p:txBody>
      </p:sp>
      <p:pic>
        <p:nvPicPr>
          <p:cNvPr id="27" name="Content Placeholder 4" descr="Table, calendar&#10;&#10;Description automatically generated">
            <a:extLst>
              <a:ext uri="{FF2B5EF4-FFF2-40B4-BE49-F238E27FC236}">
                <a16:creationId xmlns:a16="http://schemas.microsoft.com/office/drawing/2014/main" id="{20939EF4-E8A0-3943-B656-D7BF25E6A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370564" y="1109004"/>
            <a:ext cx="5127148" cy="1999476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16371F-DAD0-2241-8399-0A4F3713B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6407" y="3557350"/>
            <a:ext cx="5634465" cy="334848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3CD401A-6157-744C-9CAE-9F0F0DEED67F}"/>
              </a:ext>
            </a:extLst>
          </p:cNvPr>
          <p:cNvSpPr txBox="1"/>
          <p:nvPr/>
        </p:nvSpPr>
        <p:spPr>
          <a:xfrm>
            <a:off x="6370564" y="750821"/>
            <a:ext cx="1270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User-Item Matrix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3656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4;p18">
            <a:extLst>
              <a:ext uri="{FF2B5EF4-FFF2-40B4-BE49-F238E27FC236}">
                <a16:creationId xmlns:a16="http://schemas.microsoft.com/office/drawing/2014/main" id="{BBB6099A-E638-0C4B-891A-B4B15AFAA406}"/>
              </a:ext>
            </a:extLst>
          </p:cNvPr>
          <p:cNvSpPr txBox="1">
            <a:spLocks/>
          </p:cNvSpPr>
          <p:nvPr/>
        </p:nvSpPr>
        <p:spPr>
          <a:xfrm>
            <a:off x="-462378" y="216044"/>
            <a:ext cx="3547743" cy="6067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EDA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7A8855B-AF30-C843-87B6-079740BA4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77" b="47654"/>
          <a:stretch/>
        </p:blipFill>
        <p:spPr>
          <a:xfrm>
            <a:off x="68826" y="3702541"/>
            <a:ext cx="3931977" cy="3155459"/>
          </a:xfrm>
          <a:prstGeom prst="rect">
            <a:avLst/>
          </a:prstGeom>
        </p:spPr>
      </p:pic>
      <p:pic>
        <p:nvPicPr>
          <p:cNvPr id="7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497A4C13-B84A-8E4B-A281-B12A7E447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281" y="848970"/>
            <a:ext cx="3853521" cy="2619142"/>
          </a:xfr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2DC389B5-432B-0545-96CB-BA0D68401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802" y="848971"/>
            <a:ext cx="4708883" cy="2619142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F31BDA2-8477-B045-AAA1-8C865657F3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40" r="56315"/>
          <a:stretch/>
        </p:blipFill>
        <p:spPr>
          <a:xfrm>
            <a:off x="4000802" y="3702540"/>
            <a:ext cx="3771598" cy="28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FDCBBEA-CB23-774A-A1AE-E21A1DA792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81" t="53086" r="12111"/>
          <a:stretch/>
        </p:blipFill>
        <p:spPr>
          <a:xfrm>
            <a:off x="95554" y="3845564"/>
            <a:ext cx="4231959" cy="2895032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C0FFC9B-D4F3-EA49-ADC9-DD3489AC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5" y="928732"/>
            <a:ext cx="4128253" cy="2964634"/>
          </a:xfrm>
          <a:prstGeom prst="rect">
            <a:avLst/>
          </a:prstGeom>
        </p:spPr>
      </p:pic>
      <p:pic>
        <p:nvPicPr>
          <p:cNvPr id="6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67616DC-27F4-214C-BC5A-235A058B2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106" y="928732"/>
            <a:ext cx="4231959" cy="2895032"/>
          </a:xfrm>
          <a:prstGeom prst="rect">
            <a:avLst/>
          </a:prstGeom>
        </p:spPr>
      </p:pic>
      <p:pic>
        <p:nvPicPr>
          <p:cNvPr id="8194" name="Picture 2" descr="How will long tail affect the leisure branch? | by Jasper Dik | BRIQ  Bookings | Medium">
            <a:extLst>
              <a:ext uri="{FF2B5EF4-FFF2-40B4-BE49-F238E27FC236}">
                <a16:creationId xmlns:a16="http://schemas.microsoft.com/office/drawing/2014/main" id="{62FE4372-E1F1-F24E-AB57-6F068CB6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423" y="4248339"/>
            <a:ext cx="3096449" cy="16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94;p18">
            <a:extLst>
              <a:ext uri="{FF2B5EF4-FFF2-40B4-BE49-F238E27FC236}">
                <a16:creationId xmlns:a16="http://schemas.microsoft.com/office/drawing/2014/main" id="{B417F303-CB02-0343-B209-80C33B52DADB}"/>
              </a:ext>
            </a:extLst>
          </p:cNvPr>
          <p:cNvSpPr txBox="1">
            <a:spLocks/>
          </p:cNvSpPr>
          <p:nvPr/>
        </p:nvSpPr>
        <p:spPr>
          <a:xfrm>
            <a:off x="-462378" y="216044"/>
            <a:ext cx="3547743" cy="6067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EDA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F79E14-23A0-384A-A8EF-83DCF973529B}"/>
              </a:ext>
            </a:extLst>
          </p:cNvPr>
          <p:cNvCxnSpPr>
            <a:cxnSpLocks/>
          </p:cNvCxnSpPr>
          <p:nvPr/>
        </p:nvCxnSpPr>
        <p:spPr>
          <a:xfrm>
            <a:off x="5279229" y="1136808"/>
            <a:ext cx="0" cy="2478880"/>
          </a:xfrm>
          <a:prstGeom prst="straightConnector1">
            <a:avLst/>
          </a:prstGeom>
          <a:ln w="508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298333-7DCC-EE45-AAA5-93C3BDB70089}"/>
              </a:ext>
            </a:extLst>
          </p:cNvPr>
          <p:cNvSpPr txBox="1"/>
          <p:nvPr/>
        </p:nvSpPr>
        <p:spPr>
          <a:xfrm>
            <a:off x="4763131" y="798254"/>
            <a:ext cx="1810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Top 20% cut</a:t>
            </a:r>
          </a:p>
        </p:txBody>
      </p:sp>
    </p:spTree>
    <p:extLst>
      <p:ext uri="{BB962C8B-B14F-4D97-AF65-F5344CB8AC3E}">
        <p14:creationId xmlns:p14="http://schemas.microsoft.com/office/powerpoint/2010/main" val="382237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4BAA0052-D556-2F44-A895-2CE9E19A6F88}"/>
              </a:ext>
            </a:extLst>
          </p:cNvPr>
          <p:cNvSpPr txBox="1">
            <a:spLocks/>
          </p:cNvSpPr>
          <p:nvPr/>
        </p:nvSpPr>
        <p:spPr>
          <a:xfrm>
            <a:off x="439111" y="242220"/>
            <a:ext cx="3101757" cy="6138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C7150-49A2-2A48-AA3F-5EB64E632045}"/>
              </a:ext>
            </a:extLst>
          </p:cNvPr>
          <p:cNvSpPr txBox="1"/>
          <p:nvPr/>
        </p:nvSpPr>
        <p:spPr>
          <a:xfrm>
            <a:off x="838200" y="740484"/>
            <a:ext cx="5257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4">
                    <a:lumMod val="50000"/>
                  </a:schemeClr>
                </a:solidFill>
              </a:rPr>
              <a:t>Recommender System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3E53BF-FD9D-C643-9DEB-3905C6CD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2" y="1802779"/>
            <a:ext cx="4805734" cy="444303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65BFA0-D441-B14D-94DA-79FD802CF4BF}"/>
              </a:ext>
            </a:extLst>
          </p:cNvPr>
          <p:cNvSpPr/>
          <p:nvPr/>
        </p:nvSpPr>
        <p:spPr>
          <a:xfrm>
            <a:off x="3834002" y="1502697"/>
            <a:ext cx="1666672" cy="600164"/>
          </a:xfrm>
          <a:prstGeom prst="roundRect">
            <a:avLst/>
          </a:prstGeom>
          <a:noFill/>
          <a:ln w="88900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C8700A-BDED-A845-88BF-5A5A33675654}"/>
              </a:ext>
            </a:extLst>
          </p:cNvPr>
          <p:cNvSpPr txBox="1"/>
          <p:nvPr/>
        </p:nvSpPr>
        <p:spPr>
          <a:xfrm>
            <a:off x="3924061" y="1532664"/>
            <a:ext cx="172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Models that I used for the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79DC1-3797-6E40-897B-407F2237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111" y="3064088"/>
            <a:ext cx="4361481" cy="1556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71125-E759-B548-B090-20C471B5D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190" y="4730508"/>
            <a:ext cx="3908409" cy="18804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3F4B86-1849-BD48-8232-FAEE0398A077}"/>
              </a:ext>
            </a:extLst>
          </p:cNvPr>
          <p:cNvSpPr txBox="1"/>
          <p:nvPr/>
        </p:nvSpPr>
        <p:spPr>
          <a:xfrm>
            <a:off x="4667339" y="68351"/>
            <a:ext cx="1428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Model-based</a:t>
            </a:r>
            <a:r>
              <a:rPr lang="en-US" sz="1600" dirty="0"/>
              <a:t>: 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Matrix Factorization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89140-BC24-5940-93DB-DC5BD235BC28}"/>
              </a:ext>
            </a:extLst>
          </p:cNvPr>
          <p:cNvSpPr txBox="1"/>
          <p:nvPr/>
        </p:nvSpPr>
        <p:spPr>
          <a:xfrm>
            <a:off x="5867165" y="3173119"/>
            <a:ext cx="1810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Memory-based: 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KNN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05DCD2-463D-274A-B852-C55B76840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622" y="4280427"/>
            <a:ext cx="2490493" cy="19653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D69BA4-0C38-EE41-A557-42597624448E}"/>
              </a:ext>
            </a:extLst>
          </p:cNvPr>
          <p:cNvSpPr txBox="1"/>
          <p:nvPr/>
        </p:nvSpPr>
        <p:spPr>
          <a:xfrm>
            <a:off x="6638353" y="2562564"/>
            <a:ext cx="1668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User-Item Matrix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95C6C4-42B7-1945-92DD-997374997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865" y="337321"/>
            <a:ext cx="5930900" cy="2324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D786089-8943-1E4E-AEC5-CF8D99030ABA}"/>
              </a:ext>
            </a:extLst>
          </p:cNvPr>
          <p:cNvSpPr txBox="1"/>
          <p:nvPr/>
        </p:nvSpPr>
        <p:spPr>
          <a:xfrm>
            <a:off x="9009766" y="2608947"/>
            <a:ext cx="979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User-latent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0E0EF-BA9A-F64E-B527-960EE557CEFB}"/>
              </a:ext>
            </a:extLst>
          </p:cNvPr>
          <p:cNvSpPr txBox="1"/>
          <p:nvPr/>
        </p:nvSpPr>
        <p:spPr>
          <a:xfrm>
            <a:off x="10602871" y="1175878"/>
            <a:ext cx="979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Item-latent</a:t>
            </a:r>
          </a:p>
        </p:txBody>
      </p:sp>
    </p:spTree>
    <p:extLst>
      <p:ext uri="{BB962C8B-B14F-4D97-AF65-F5344CB8AC3E}">
        <p14:creationId xmlns:p14="http://schemas.microsoft.com/office/powerpoint/2010/main" val="423958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9AB73BAB-670B-AE48-96A3-1639E682AAA7}"/>
              </a:ext>
            </a:extLst>
          </p:cNvPr>
          <p:cNvSpPr txBox="1">
            <a:spLocks/>
          </p:cNvSpPr>
          <p:nvPr/>
        </p:nvSpPr>
        <p:spPr>
          <a:xfrm>
            <a:off x="439111" y="242220"/>
            <a:ext cx="3101757" cy="6138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Modeling</a:t>
            </a:r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8A53E48F-D342-3545-8FC4-5F53F5E0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79"/>
          <a:stretch/>
        </p:blipFill>
        <p:spPr>
          <a:xfrm>
            <a:off x="627708" y="1847850"/>
            <a:ext cx="3797218" cy="3162300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531EAC3B-BAEF-BE47-80A0-BC19A8405F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214"/>
          <a:stretch/>
        </p:blipFill>
        <p:spPr>
          <a:xfrm>
            <a:off x="4673146" y="1847850"/>
            <a:ext cx="2845707" cy="316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9C62B-355E-784D-9A6A-3218160856E4}"/>
              </a:ext>
            </a:extLst>
          </p:cNvPr>
          <p:cNvSpPr txBox="1"/>
          <p:nvPr/>
        </p:nvSpPr>
        <p:spPr>
          <a:xfrm>
            <a:off x="1823035" y="1605694"/>
            <a:ext cx="1567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Model-based CF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99142-B13F-4047-8819-C5180C8A138D}"/>
              </a:ext>
            </a:extLst>
          </p:cNvPr>
          <p:cNvSpPr txBox="1"/>
          <p:nvPr/>
        </p:nvSpPr>
        <p:spPr>
          <a:xfrm>
            <a:off x="5312343" y="1605694"/>
            <a:ext cx="1770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Memory-based CF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3DB734-8213-E447-BC58-1D6AD3370020}"/>
              </a:ext>
            </a:extLst>
          </p:cNvPr>
          <p:cNvSpPr/>
          <p:nvPr/>
        </p:nvSpPr>
        <p:spPr>
          <a:xfrm>
            <a:off x="701716" y="1327020"/>
            <a:ext cx="3685979" cy="4820861"/>
          </a:xfrm>
          <a:prstGeom prst="roundRect">
            <a:avLst/>
          </a:prstGeom>
          <a:noFill/>
          <a:ln w="60325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11973-A7DB-164A-BA5B-E511C6B7E278}"/>
              </a:ext>
            </a:extLst>
          </p:cNvPr>
          <p:cNvSpPr txBox="1"/>
          <p:nvPr/>
        </p:nvSpPr>
        <p:spPr>
          <a:xfrm>
            <a:off x="1984309" y="5078636"/>
            <a:ext cx="1084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SVD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SVD++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NMF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E1305B-BF42-E648-BBC2-8DF8C32EB26A}"/>
              </a:ext>
            </a:extLst>
          </p:cNvPr>
          <p:cNvSpPr/>
          <p:nvPr/>
        </p:nvSpPr>
        <p:spPr>
          <a:xfrm>
            <a:off x="4511666" y="1327019"/>
            <a:ext cx="3292641" cy="4820861"/>
          </a:xfrm>
          <a:prstGeom prst="roundRect">
            <a:avLst/>
          </a:prstGeom>
          <a:noFill/>
          <a:ln w="60325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871179-A548-324C-8890-9CF5C04116B5}"/>
              </a:ext>
            </a:extLst>
          </p:cNvPr>
          <p:cNvSpPr txBox="1"/>
          <p:nvPr/>
        </p:nvSpPr>
        <p:spPr>
          <a:xfrm>
            <a:off x="5133506" y="5010150"/>
            <a:ext cx="2087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KNN with 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KNN with Z-score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39B3A4A-48D6-1B47-AD11-BEB02F02AC2E}"/>
              </a:ext>
            </a:extLst>
          </p:cNvPr>
          <p:cNvSpPr/>
          <p:nvPr/>
        </p:nvSpPr>
        <p:spPr>
          <a:xfrm>
            <a:off x="825687" y="751270"/>
            <a:ext cx="3599239" cy="429836"/>
          </a:xfrm>
          <a:prstGeom prst="roundRect">
            <a:avLst/>
          </a:prstGeom>
          <a:noFill/>
          <a:ln w="60325">
            <a:solidFill>
              <a:srgbClr val="FFC000">
                <a:alpha val="5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F78310-2DFE-114B-BD28-9288EB6C9855}"/>
              </a:ext>
            </a:extLst>
          </p:cNvPr>
          <p:cNvSpPr txBox="1"/>
          <p:nvPr/>
        </p:nvSpPr>
        <p:spPr>
          <a:xfrm>
            <a:off x="1462199" y="764251"/>
            <a:ext cx="224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Content-based Filtering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D679BE-51AE-6548-A19A-4C22DFF0081C}"/>
              </a:ext>
            </a:extLst>
          </p:cNvPr>
          <p:cNvSpPr/>
          <p:nvPr/>
        </p:nvSpPr>
        <p:spPr>
          <a:xfrm>
            <a:off x="7965787" y="1365507"/>
            <a:ext cx="3816111" cy="3757299"/>
          </a:xfrm>
          <a:prstGeom prst="roundRect">
            <a:avLst/>
          </a:prstGeom>
          <a:noFill/>
          <a:ln w="60325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How to Implement a Recommendation System with Deep Learning and PyTorch |  by Ilia Zaitsev | Coinmonks | Medium">
            <a:extLst>
              <a:ext uri="{FF2B5EF4-FFF2-40B4-BE49-F238E27FC236}">
                <a16:creationId xmlns:a16="http://schemas.microsoft.com/office/drawing/2014/main" id="{016031E3-9A97-BF47-9E61-F277FFE8F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697" y="2596829"/>
            <a:ext cx="3741371" cy="120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66D3BA-0325-A346-9883-C05A728D0C36}"/>
              </a:ext>
            </a:extLst>
          </p:cNvPr>
          <p:cNvSpPr txBox="1"/>
          <p:nvPr/>
        </p:nvSpPr>
        <p:spPr>
          <a:xfrm>
            <a:off x="8863748" y="1555462"/>
            <a:ext cx="2444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Deep Learning based Recommender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01D647-5CFC-9E4D-971F-1200A10F63DF}"/>
              </a:ext>
            </a:extLst>
          </p:cNvPr>
          <p:cNvSpPr txBox="1"/>
          <p:nvPr/>
        </p:nvSpPr>
        <p:spPr>
          <a:xfrm>
            <a:off x="8315133" y="3942306"/>
            <a:ext cx="3249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Neural Matrix Factorization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Neural Matrix Factorization 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Neural Matrix Factorization 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17F660-AA0B-9449-B727-9DBE5DA4D7C1}"/>
              </a:ext>
            </a:extLst>
          </p:cNvPr>
          <p:cNvSpPr/>
          <p:nvPr/>
        </p:nvSpPr>
        <p:spPr>
          <a:xfrm>
            <a:off x="4673146" y="734107"/>
            <a:ext cx="3599239" cy="429836"/>
          </a:xfrm>
          <a:prstGeom prst="roundRect">
            <a:avLst/>
          </a:prstGeom>
          <a:noFill/>
          <a:ln w="60325">
            <a:solidFill>
              <a:srgbClr val="FFC000">
                <a:alpha val="5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52E476-1384-7D44-87BA-5F421609D5D8}"/>
              </a:ext>
            </a:extLst>
          </p:cNvPr>
          <p:cNvSpPr txBox="1"/>
          <p:nvPr/>
        </p:nvSpPr>
        <p:spPr>
          <a:xfrm>
            <a:off x="5663470" y="764250"/>
            <a:ext cx="2249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Hybrid Filtering</a:t>
            </a:r>
          </a:p>
        </p:txBody>
      </p:sp>
    </p:spTree>
    <p:extLst>
      <p:ext uri="{BB962C8B-B14F-4D97-AF65-F5344CB8AC3E}">
        <p14:creationId xmlns:p14="http://schemas.microsoft.com/office/powerpoint/2010/main" val="383963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B8DDC9C-9EBE-084C-976A-F6E372AF6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35" b="23842"/>
          <a:stretch/>
        </p:blipFill>
        <p:spPr>
          <a:xfrm>
            <a:off x="6257914" y="-1470343"/>
            <a:ext cx="4020667" cy="1712563"/>
          </a:xfrm>
          <a:prstGeom prst="rect">
            <a:avLst/>
          </a:prstGeom>
        </p:spPr>
      </p:pic>
      <p:sp>
        <p:nvSpPr>
          <p:cNvPr id="4" name="Google Shape;94;p18">
            <a:extLst>
              <a:ext uri="{FF2B5EF4-FFF2-40B4-BE49-F238E27FC236}">
                <a16:creationId xmlns:a16="http://schemas.microsoft.com/office/drawing/2014/main" id="{EE186CE6-FACA-214A-BC0D-D4BA71B9B0C6}"/>
              </a:ext>
            </a:extLst>
          </p:cNvPr>
          <p:cNvSpPr txBox="1">
            <a:spLocks/>
          </p:cNvSpPr>
          <p:nvPr/>
        </p:nvSpPr>
        <p:spPr>
          <a:xfrm>
            <a:off x="439111" y="242220"/>
            <a:ext cx="3101757" cy="6138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b="1" dirty="0">
                <a:latin typeface="Algerian" pitchFamily="82" charset="77"/>
              </a:rPr>
              <a:t>Modeling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A460B71-C4C9-CB42-AB0F-E2D42DC0B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02" b="24972"/>
          <a:stretch/>
        </p:blipFill>
        <p:spPr>
          <a:xfrm>
            <a:off x="176370" y="1712563"/>
            <a:ext cx="5919630" cy="514543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8B41705-957A-4247-BEEA-ABEEE6653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059" b="24971"/>
          <a:stretch/>
        </p:blipFill>
        <p:spPr>
          <a:xfrm>
            <a:off x="6096000" y="1589779"/>
            <a:ext cx="3826837" cy="514543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2899B01-C7BE-394C-B21F-65B764750DCD}"/>
              </a:ext>
            </a:extLst>
          </p:cNvPr>
          <p:cNvSpPr/>
          <p:nvPr/>
        </p:nvSpPr>
        <p:spPr>
          <a:xfrm>
            <a:off x="2689679" y="1246645"/>
            <a:ext cx="893013" cy="410705"/>
          </a:xfrm>
          <a:prstGeom prst="roundRect">
            <a:avLst/>
          </a:prstGeom>
          <a:noFill/>
          <a:ln w="60325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D5FE0-4E23-2441-9B6A-9D329B93A8A9}"/>
              </a:ext>
            </a:extLst>
          </p:cNvPr>
          <p:cNvSpPr txBox="1"/>
          <p:nvPr/>
        </p:nvSpPr>
        <p:spPr>
          <a:xfrm>
            <a:off x="2767899" y="1260932"/>
            <a:ext cx="814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N-MF2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D343B1-34FD-4946-974D-BCE05C815526}"/>
              </a:ext>
            </a:extLst>
          </p:cNvPr>
          <p:cNvSpPr/>
          <p:nvPr/>
        </p:nvSpPr>
        <p:spPr>
          <a:xfrm>
            <a:off x="3707305" y="40746"/>
            <a:ext cx="1562119" cy="827489"/>
          </a:xfrm>
          <a:prstGeom prst="roundRect">
            <a:avLst/>
          </a:prstGeom>
          <a:noFill/>
          <a:ln w="60325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3B8952-9B7F-294A-A29E-366F252E59E4}"/>
              </a:ext>
            </a:extLst>
          </p:cNvPr>
          <p:cNvSpPr txBox="1"/>
          <p:nvPr/>
        </p:nvSpPr>
        <p:spPr>
          <a:xfrm>
            <a:off x="3707305" y="72943"/>
            <a:ext cx="2752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N-MF1</a:t>
            </a:r>
          </a:p>
          <a:p>
            <a:r>
              <a:rPr lang="en-US" sz="1600" dirty="0"/>
              <a:t>(Neural-Matrix </a:t>
            </a:r>
          </a:p>
          <a:p>
            <a:r>
              <a:rPr lang="en-US" sz="1600" dirty="0"/>
              <a:t>Factorization)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723A455-5786-1440-94D9-9D6148CB3112}"/>
              </a:ext>
            </a:extLst>
          </p:cNvPr>
          <p:cNvSpPr/>
          <p:nvPr/>
        </p:nvSpPr>
        <p:spPr>
          <a:xfrm>
            <a:off x="7562911" y="1140835"/>
            <a:ext cx="893013" cy="410705"/>
          </a:xfrm>
          <a:prstGeom prst="roundRect">
            <a:avLst/>
          </a:prstGeom>
          <a:noFill/>
          <a:ln w="60325">
            <a:solidFill>
              <a:schemeClr val="accent6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E78407-876C-BF46-89DB-BE8ACA747235}"/>
              </a:ext>
            </a:extLst>
          </p:cNvPr>
          <p:cNvSpPr txBox="1"/>
          <p:nvPr/>
        </p:nvSpPr>
        <p:spPr>
          <a:xfrm>
            <a:off x="7641132" y="1170122"/>
            <a:ext cx="814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N-MF3</a:t>
            </a:r>
          </a:p>
        </p:txBody>
      </p:sp>
    </p:spTree>
    <p:extLst>
      <p:ext uri="{BB962C8B-B14F-4D97-AF65-F5344CB8AC3E}">
        <p14:creationId xmlns:p14="http://schemas.microsoft.com/office/powerpoint/2010/main" val="3341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4055</TotalTime>
  <Words>629</Words>
  <Application>Microsoft Macintosh PowerPoint</Application>
  <PresentationFormat>Widescreen</PresentationFormat>
  <Paragraphs>265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Algerian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Metrics on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Jaehyuk Choi (Student)</dc:creator>
  <cp:lastModifiedBy>Jaehyuk Choi (Student)</cp:lastModifiedBy>
  <cp:revision>53</cp:revision>
  <dcterms:created xsi:type="dcterms:W3CDTF">2021-03-03T22:13:32Z</dcterms:created>
  <dcterms:modified xsi:type="dcterms:W3CDTF">2021-03-13T10:48:18Z</dcterms:modified>
</cp:coreProperties>
</file>